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2"/>
  </p:notesMasterIdLst>
  <p:sldIdLst>
    <p:sldId id="256" r:id="rId2"/>
    <p:sldId id="257" r:id="rId3"/>
    <p:sldId id="258" r:id="rId4"/>
    <p:sldId id="285" r:id="rId5"/>
    <p:sldId id="286" r:id="rId6"/>
    <p:sldId id="287" r:id="rId7"/>
    <p:sldId id="289" r:id="rId8"/>
    <p:sldId id="288" r:id="rId9"/>
    <p:sldId id="290" r:id="rId10"/>
    <p:sldId id="291" r:id="rId11"/>
    <p:sldId id="262" r:id="rId12"/>
    <p:sldId id="292" r:id="rId13"/>
    <p:sldId id="293" r:id="rId14"/>
    <p:sldId id="295" r:id="rId15"/>
    <p:sldId id="296" r:id="rId16"/>
    <p:sldId id="297" r:id="rId17"/>
    <p:sldId id="298" r:id="rId18"/>
    <p:sldId id="317" r:id="rId19"/>
    <p:sldId id="299" r:id="rId20"/>
    <p:sldId id="300" r:id="rId21"/>
    <p:sldId id="301" r:id="rId22"/>
    <p:sldId id="263" r:id="rId23"/>
    <p:sldId id="304" r:id="rId24"/>
    <p:sldId id="307" r:id="rId25"/>
    <p:sldId id="305" r:id="rId26"/>
    <p:sldId id="306" r:id="rId27"/>
    <p:sldId id="309" r:id="rId28"/>
    <p:sldId id="310" r:id="rId29"/>
    <p:sldId id="312" r:id="rId30"/>
    <p:sldId id="318" r:id="rId31"/>
    <p:sldId id="313" r:id="rId32"/>
    <p:sldId id="314" r:id="rId33"/>
    <p:sldId id="315" r:id="rId34"/>
    <p:sldId id="316" r:id="rId35"/>
    <p:sldId id="264" r:id="rId36"/>
    <p:sldId id="319" r:id="rId37"/>
    <p:sldId id="321" r:id="rId38"/>
    <p:sldId id="322" r:id="rId39"/>
    <p:sldId id="323" r:id="rId40"/>
    <p:sldId id="324" r:id="rId41"/>
    <p:sldId id="326" r:id="rId42"/>
    <p:sldId id="327" r:id="rId43"/>
    <p:sldId id="328" r:id="rId44"/>
    <p:sldId id="329" r:id="rId45"/>
    <p:sldId id="320" r:id="rId46"/>
    <p:sldId id="267" r:id="rId47"/>
    <p:sldId id="302" r:id="rId48"/>
    <p:sldId id="303" r:id="rId49"/>
    <p:sldId id="325" r:id="rId50"/>
    <p:sldId id="279" r:id="rId51"/>
  </p:sldIdLst>
  <p:sldSz cx="12192000" cy="6858000"/>
  <p:notesSz cx="6858000" cy="9144000"/>
  <p:embeddedFontLst>
    <p:embeddedFont>
      <p:font typeface="新宋体" panose="02010609030101010101" pitchFamily="49" charset="-122"/>
      <p:regular r:id="rId53"/>
    </p:embeddedFont>
    <p:embeddedFont>
      <p:font typeface="Arial Narrow" panose="020B0606020202030204" pitchFamily="34" charset="0"/>
      <p:regular r:id="rId54"/>
      <p:bold r:id="rId55"/>
      <p:italic r:id="rId56"/>
      <p:boldItalic r:id="rId57"/>
    </p:embeddedFont>
    <p:embeddedFont>
      <p:font typeface="Cambria Math" panose="02040503050406030204" pitchFamily="18" charset="0"/>
      <p:regular r:id="rId58"/>
    </p:embeddedFont>
    <p:embeddedFont>
      <p:font typeface="等线" panose="02010600030101010101" pitchFamily="2" charset="-122"/>
      <p:regular r:id="rId59"/>
      <p:bold r:id="rId60"/>
    </p:embeddedFont>
    <p:embeddedFont>
      <p:font typeface="等线 Light" panose="02010600030101010101" pitchFamily="2" charset="-122"/>
      <p:regular r:id="rId61"/>
    </p:embeddedFont>
    <p:embeddedFont>
      <p:font typeface="仿宋" panose="02010609060101010101" pitchFamily="49" charset="-122"/>
      <p:regular r:id="rId62"/>
    </p:embeddedFont>
    <p:embeddedFont>
      <p:font typeface="黑体" panose="02010609060101010101" pitchFamily="49" charset="-122"/>
      <p:regular r:id="rId63"/>
    </p:embeddedFont>
    <p:embeddedFont>
      <p:font typeface="华光超粗黑_CNKI" panose="02000500000000000000" pitchFamily="2" charset="-122"/>
      <p:regular r:id="rId64"/>
    </p:embeddedFont>
    <p:embeddedFont>
      <p:font typeface="楷体" panose="02010609060101010101" pitchFamily="49" charset="-122"/>
      <p:regular r:id="rId65"/>
    </p:embeddedFont>
    <p:embeddedFont>
      <p:font typeface="微软雅黑" panose="020B0503020204020204" pitchFamily="34" charset="-122"/>
      <p:regular r:id="rId66"/>
      <p:bold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9FE"/>
    <a:srgbClr val="C5E0B4"/>
    <a:srgbClr val="F7E6C6"/>
    <a:srgbClr val="BDD7EE"/>
    <a:srgbClr val="EBDABA"/>
    <a:srgbClr val="045FC4"/>
    <a:srgbClr val="9E0000"/>
    <a:srgbClr val="034C9C"/>
    <a:srgbClr val="02356E"/>
    <a:srgbClr val="0344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showGuides="1">
      <p:cViewPr>
        <p:scale>
          <a:sx n="75" d="100"/>
          <a:sy n="75" d="100"/>
        </p:scale>
        <p:origin x="2724" y="20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937BA3BF-5217-4EDB-8B91-133A3AF9456E}" type="datetime1">
              <a:rPr lang="zh-CN" altLang="en-US" smtClean="0"/>
              <a:t>2024/6/3</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a:xfrm>
            <a:off x="8610600" y="6356350"/>
            <a:ext cx="2743200" cy="365125"/>
          </a:xfrm>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07C5F6D8-E842-4BDA-B899-029144CF7092}" type="datetime1">
              <a:rPr lang="zh-CN" altLang="en-US" smtClean="0"/>
              <a:t>2024/6/3</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E9187900-E9B2-4487-AA8D-7E589C23D5F3}" type="datetime1">
              <a:rPr lang="zh-CN" altLang="en-US" smtClean="0"/>
              <a:t>2024/6/3</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5AFD8474-6F65-4051-9C53-E97677B09152}" type="datetime1">
              <a:rPr lang="zh-CN" altLang="en-US" smtClean="0"/>
              <a:t>2024/6/3</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a:xfrm>
            <a:off x="9000068" y="319597"/>
            <a:ext cx="2743200" cy="365125"/>
          </a:xfrm>
        </p:spPr>
        <p:txBody>
          <a:bodyPr/>
          <a:lstStyle>
            <a:lvl1pPr>
              <a:defRPr sz="1800">
                <a:solidFill>
                  <a:schemeClr val="bg1"/>
                </a:solidFill>
              </a:defRPr>
            </a:lvl1pPr>
          </a:lstStyle>
          <a:p>
            <a:fld id="{FBACCE8E-693F-4A26-8C07-7C954F1ED21F}" type="slidenum">
              <a:rPr lang="zh-CN" altLang="en-US" smtClean="0"/>
              <a:pPr/>
              <a:t>‹#›</a:t>
            </a:fld>
            <a:endParaRPr lang="zh-CN" altLang="en-US" dirty="0"/>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60DF31BE-EFB5-4EDF-AFB3-12DAF5C524F4}" type="datetime1">
              <a:rPr lang="zh-CN" altLang="en-US" smtClean="0"/>
              <a:t>2024/6/3</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FA1EA969-2C71-4814-9EE9-697CD6A89E88}" type="datetime1">
              <a:rPr lang="zh-CN" altLang="en-US" smtClean="0"/>
              <a:t>2024/6/3</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6B208308-5FAA-46BD-804C-A0CCF4F9197C}" type="datetime1">
              <a:rPr lang="zh-CN" altLang="en-US" smtClean="0"/>
              <a:t>2024/6/3</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AE8594B-DF2C-482B-8BEF-9032E7056C69}" type="datetime1">
              <a:rPr lang="zh-CN" altLang="en-US" smtClean="0"/>
              <a:t>2024/6/3</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7673D802-845B-40CD-91F1-63A04BD200C1}" type="datetime1">
              <a:rPr lang="zh-CN" altLang="en-US" smtClean="0"/>
              <a:t>2024/6/3</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4532A6DC-49E5-46F2-BA5D-0813A01DDA44}" type="datetime1">
              <a:rPr lang="zh-CN" altLang="en-US" smtClean="0"/>
              <a:t>2024/6/3</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FA6097CD-3854-4487-A7D1-E4FFC3960984}" type="datetime1">
              <a:rPr lang="zh-CN" altLang="en-US" smtClean="0"/>
              <a:t>2024/6/3</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C39BA-A1E7-4C7C-B925-D4191D8AAAE4}" type="datetime1">
              <a:rPr lang="zh-CN" altLang="en-US" smtClean="0"/>
              <a:t>2024/6/3</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9000068" y="319597"/>
            <a:ext cx="2743200" cy="365125"/>
          </a:xfrm>
          <a:prstGeom prst="rect">
            <a:avLst/>
          </a:prstGeom>
        </p:spPr>
        <p:txBody>
          <a:bodyPr vert="horz" lIns="91440" tIns="45720" rIns="91440" bIns="45720" rtlCol="0" anchor="ctr"/>
          <a:lstStyle>
            <a:lvl1pPr algn="r">
              <a:defRPr sz="1800" i="0">
                <a:solidFill>
                  <a:schemeClr val="tx1"/>
                </a:solidFill>
              </a:defRPr>
            </a:lvl1pPr>
          </a:lstStyle>
          <a:p>
            <a:fld id="{FBACCE8E-693F-4A26-8C07-7C954F1ED21F}" type="slidenum">
              <a:rPr lang="zh-CN" altLang="en-US" smtClean="0"/>
              <a:pPr/>
              <a:t>‹#›</a:t>
            </a:fld>
            <a:endParaRPr lang="zh-CN" altLang="en-US" dirty="0"/>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1217101"/>
            <a:ext cx="8939040" cy="1754326"/>
          </a:xfrm>
          <a:prstGeom prst="rect">
            <a:avLst/>
          </a:prstGeom>
          <a:noFill/>
        </p:spPr>
        <p:txBody>
          <a:bodyPr wrap="square" rtlCol="0">
            <a:spAutoFit/>
          </a:bodyPr>
          <a:lstStyle/>
          <a:p>
            <a:pPr algn="ctr"/>
            <a:r>
              <a:rPr lang="zh-CN" altLang="en-US" sz="5400" dirty="0">
                <a:solidFill>
                  <a:schemeClr val="bg1"/>
                </a:solidFill>
                <a:latin typeface="黑体" panose="02010609060101010101" pitchFamily="49" charset="-122"/>
                <a:ea typeface="黑体" panose="02010609060101010101" pitchFamily="49" charset="-122"/>
              </a:rPr>
              <a:t>大规模二分图中的极大二分团枚举方法研究</a:t>
            </a:r>
          </a:p>
        </p:txBody>
      </p:sp>
      <p:sp>
        <p:nvSpPr>
          <p:cNvPr id="118" name="文本框 117">
            <a:extLst>
              <a:ext uri="{FF2B5EF4-FFF2-40B4-BE49-F238E27FC236}">
                <a16:creationId xmlns:a16="http://schemas.microsoft.com/office/drawing/2014/main" id="{513F180B-3404-42C9-BD39-8B4EB3B5CCAE}"/>
              </a:ext>
            </a:extLst>
          </p:cNvPr>
          <p:cNvSpPr txBox="1"/>
          <p:nvPr/>
        </p:nvSpPr>
        <p:spPr>
          <a:xfrm>
            <a:off x="4453613" y="4323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25A8ED22-EFA8-4254-9EB0-4268B7F601E2}"/>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5" name="文本框 124">
            <a:extLst>
              <a:ext uri="{FF2B5EF4-FFF2-40B4-BE49-F238E27FC236}">
                <a16:creationId xmlns:a16="http://schemas.microsoft.com/office/drawing/2014/main" id="{A900B9A0-5B6A-4880-9E4A-3DBF0D2FD75D}"/>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6" name="文本框 125">
            <a:extLst>
              <a:ext uri="{FF2B5EF4-FFF2-40B4-BE49-F238E27FC236}">
                <a16:creationId xmlns:a16="http://schemas.microsoft.com/office/drawing/2014/main" id="{D2A23395-6015-44AC-B4CE-FDED4AE2CC59}"/>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
        <p:nvSpPr>
          <p:cNvPr id="50" name="文本框 49">
            <a:extLst>
              <a:ext uri="{FF2B5EF4-FFF2-40B4-BE49-F238E27FC236}">
                <a16:creationId xmlns:a16="http://schemas.microsoft.com/office/drawing/2014/main" id="{CD115A0B-92B0-4102-B362-D49E08E62154}"/>
              </a:ext>
            </a:extLst>
          </p:cNvPr>
          <p:cNvSpPr txBox="1"/>
          <p:nvPr/>
        </p:nvSpPr>
        <p:spPr>
          <a:xfrm>
            <a:off x="1626480" y="2980041"/>
            <a:ext cx="8939040" cy="1200329"/>
          </a:xfrm>
          <a:prstGeom prst="rect">
            <a:avLst/>
          </a:prstGeom>
          <a:noFill/>
        </p:spPr>
        <p:txBody>
          <a:bodyPr wrap="square" rtlCol="0">
            <a:spAutoFit/>
          </a:bodyPr>
          <a:lstStyle/>
          <a:p>
            <a:pPr algn="ctr"/>
            <a:r>
              <a:rPr lang="en-US" altLang="zh-CN"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Research on Maximal Biclique Enumeration in Large Bipartite Graphs</a:t>
            </a:r>
            <a:endParaRPr lang="zh-CN" altLang="en-US" sz="360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研究内容与论文组织结构</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B1D5E9B7-76F1-4594-A357-0EA732782842}"/>
              </a:ext>
            </a:extLst>
          </p:cNvPr>
          <p:cNvGraphicFramePr>
            <a:graphicFrameLocks noGrp="1"/>
          </p:cNvGraphicFramePr>
          <p:nvPr>
            <p:extLst>
              <p:ext uri="{D42A27DB-BD31-4B8C-83A1-F6EECF244321}">
                <p14:modId xmlns:p14="http://schemas.microsoft.com/office/powerpoint/2010/main" val="2061018836"/>
              </p:ext>
            </p:extLst>
          </p:nvPr>
        </p:nvGraphicFramePr>
        <p:xfrm>
          <a:off x="1530349" y="1403338"/>
          <a:ext cx="9384031" cy="4680000"/>
        </p:xfrm>
        <a:graphic>
          <a:graphicData uri="http://schemas.openxmlformats.org/drawingml/2006/table">
            <a:tbl>
              <a:tblPr firstRow="1" bandRow="1">
                <a:tableStyleId>{5C22544A-7EE6-4342-B048-85BDC9FD1C3A}</a:tableStyleId>
              </a:tblPr>
              <a:tblGrid>
                <a:gridCol w="3221478">
                  <a:extLst>
                    <a:ext uri="{9D8B030D-6E8A-4147-A177-3AD203B41FA5}">
                      <a16:colId xmlns:a16="http://schemas.microsoft.com/office/drawing/2014/main" val="3325242010"/>
                    </a:ext>
                  </a:extLst>
                </a:gridCol>
                <a:gridCol w="4526267">
                  <a:extLst>
                    <a:ext uri="{9D8B030D-6E8A-4147-A177-3AD203B41FA5}">
                      <a16:colId xmlns:a16="http://schemas.microsoft.com/office/drawing/2014/main" val="799172101"/>
                    </a:ext>
                  </a:extLst>
                </a:gridCol>
                <a:gridCol w="1636286">
                  <a:extLst>
                    <a:ext uri="{9D8B030D-6E8A-4147-A177-3AD203B41FA5}">
                      <a16:colId xmlns:a16="http://schemas.microsoft.com/office/drawing/2014/main" val="11200919"/>
                    </a:ext>
                  </a:extLst>
                </a:gridCol>
              </a:tblGrid>
              <a:tr h="1332000">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第一章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第二章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rowSpan="3">
                  <a:txBody>
                    <a:bodyPr/>
                    <a:lstStyle/>
                    <a:p>
                      <a:r>
                        <a:rPr lang="zh-CN" altLang="en-US" b="1" dirty="0">
                          <a:solidFill>
                            <a:schemeClr val="accent1">
                              <a:lumMod val="75000"/>
                            </a:schemeClr>
                          </a:solidFill>
                          <a:latin typeface="黑体" panose="02010609060101010101" pitchFamily="49" charset="-122"/>
                          <a:ea typeface="黑体" panose="02010609060101010101" pitchFamily="49" charset="-122"/>
                        </a:rPr>
                        <a:t>第五章</a:t>
                      </a: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extLst>
                  <a:ext uri="{0D108BD9-81ED-4DB2-BD59-A6C34878D82A}">
                    <a16:rowId xmlns:a16="http://schemas.microsoft.com/office/drawing/2014/main" val="3139343292"/>
                  </a:ext>
                </a:extLst>
              </a:tr>
              <a:tr h="1332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第三章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527419952"/>
                  </a:ext>
                </a:extLst>
              </a:tr>
              <a:tr h="2016000">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黑体" panose="02010609060101010101" pitchFamily="49" charset="-122"/>
                          <a:ea typeface="黑体" panose="02010609060101010101" pitchFamily="49" charset="-122"/>
                        </a:rPr>
                        <a:t>第四章</a:t>
                      </a:r>
                    </a:p>
                    <a:p>
                      <a:endParaRPr lang="zh-CN" altLang="en-US" b="1" dirty="0">
                        <a:solidFill>
                          <a:schemeClr val="accent1">
                            <a:lumMod val="75000"/>
                          </a:schemeClr>
                        </a:solidFill>
                        <a:latin typeface="黑体" panose="02010609060101010101" pitchFamily="49" charset="-122"/>
                        <a:ea typeface="黑体" panose="02010609060101010101" pitchFamily="49" charset="-122"/>
                      </a:endParaRPr>
                    </a:p>
                  </a:txBody>
                  <a:tcPr>
                    <a:lnL w="12700" cap="flat" cmpd="sng" algn="ctr">
                      <a:solidFill>
                        <a:schemeClr val="bg1">
                          <a:lumMod val="50000"/>
                        </a:schemeClr>
                      </a:solidFill>
                      <a:prstDash val="lgDash"/>
                      <a:round/>
                      <a:headEnd type="none" w="med" len="med"/>
                      <a:tailEnd type="none" w="med" len="med"/>
                    </a:lnL>
                    <a:lnR w="12700" cap="flat" cmpd="sng" algn="ctr">
                      <a:solidFill>
                        <a:schemeClr val="bg1">
                          <a:lumMod val="50000"/>
                        </a:schemeClr>
                      </a:solidFill>
                      <a:prstDash val="lgDash"/>
                      <a:round/>
                      <a:headEnd type="none" w="med" len="med"/>
                      <a:tailEnd type="none" w="med" len="med"/>
                    </a:lnR>
                    <a:lnT w="12700" cap="flat" cmpd="sng" algn="ctr">
                      <a:solidFill>
                        <a:schemeClr val="bg1">
                          <a:lumMod val="50000"/>
                        </a:schemeClr>
                      </a:solidFill>
                      <a:prstDash val="lgDash"/>
                      <a:round/>
                      <a:headEnd type="none" w="med" len="med"/>
                      <a:tailEnd type="none" w="med" len="med"/>
                    </a:lnT>
                    <a:lnB w="12700" cap="flat" cmpd="sng" algn="ctr">
                      <a:solidFill>
                        <a:schemeClr val="bg1">
                          <a:lumMod val="50000"/>
                        </a:schemeClr>
                      </a:solidFill>
                      <a:prstDash val="lgDash"/>
                      <a:round/>
                      <a:headEnd type="none" w="med" len="med"/>
                      <a:tailEnd type="none" w="med" len="med"/>
                    </a:lnB>
                    <a:noFill/>
                  </a:tcPr>
                </a:tc>
                <a:tc vMerge="1">
                  <a:txBody>
                    <a:bodyPr/>
                    <a:lstStyle/>
                    <a:p>
                      <a:endParaRPr lang="zh-CN" altLang="en-US" dirty="0"/>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295285281"/>
                  </a:ext>
                </a:extLst>
              </a:tr>
            </a:tbl>
          </a:graphicData>
        </a:graphic>
      </p:graphicFrame>
      <p:grpSp>
        <p:nvGrpSpPr>
          <p:cNvPr id="23" name="组合 22">
            <a:extLst>
              <a:ext uri="{FF2B5EF4-FFF2-40B4-BE49-F238E27FC236}">
                <a16:creationId xmlns:a16="http://schemas.microsoft.com/office/drawing/2014/main" id="{17AF6783-09E9-4A79-B39B-4B365FE9DAA5}"/>
              </a:ext>
            </a:extLst>
          </p:cNvPr>
          <p:cNvGrpSpPr/>
          <p:nvPr/>
        </p:nvGrpSpPr>
        <p:grpSpPr>
          <a:xfrm>
            <a:off x="1620326" y="2926489"/>
            <a:ext cx="1306331" cy="3636274"/>
            <a:chOff x="778435" y="1918265"/>
            <a:chExt cx="1306331" cy="3636274"/>
          </a:xfrm>
        </p:grpSpPr>
        <p:sp>
          <p:nvSpPr>
            <p:cNvPr id="24" name="矩形: 圆角 23">
              <a:extLst>
                <a:ext uri="{FF2B5EF4-FFF2-40B4-BE49-F238E27FC236}">
                  <a16:creationId xmlns:a16="http://schemas.microsoft.com/office/drawing/2014/main" id="{69AF486A-1CBB-49A7-BF75-AF4E0A876BFE}"/>
                </a:ext>
              </a:extLst>
            </p:cNvPr>
            <p:cNvSpPr/>
            <p:nvPr/>
          </p:nvSpPr>
          <p:spPr>
            <a:xfrm>
              <a:off x="778435" y="1918265"/>
              <a:ext cx="1306331" cy="1607434"/>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大规模二分图中的极大二分团枚举方法研究</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4F8011A2-D91D-4AAF-862F-2C42379ECB17}"/>
                </a:ext>
              </a:extLst>
            </p:cNvPr>
            <p:cNvSpPr txBox="1"/>
            <p:nvPr/>
          </p:nvSpPr>
          <p:spPr>
            <a:xfrm>
              <a:off x="858456"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研究问题</a:t>
              </a:r>
            </a:p>
          </p:txBody>
        </p:sp>
      </p:grpSp>
      <p:grpSp>
        <p:nvGrpSpPr>
          <p:cNvPr id="26" name="组合 25">
            <a:extLst>
              <a:ext uri="{FF2B5EF4-FFF2-40B4-BE49-F238E27FC236}">
                <a16:creationId xmlns:a16="http://schemas.microsoft.com/office/drawing/2014/main" id="{51248D1F-75B7-4A71-BD7C-A9C89E2FA965}"/>
              </a:ext>
            </a:extLst>
          </p:cNvPr>
          <p:cNvGrpSpPr/>
          <p:nvPr/>
        </p:nvGrpSpPr>
        <p:grpSpPr>
          <a:xfrm>
            <a:off x="3165166" y="1811044"/>
            <a:ext cx="1476000" cy="4751719"/>
            <a:chOff x="2428133" y="802820"/>
            <a:chExt cx="1476000" cy="4751719"/>
          </a:xfrm>
        </p:grpSpPr>
        <p:sp>
          <p:nvSpPr>
            <p:cNvPr id="27" name="矩形: 圆角 26">
              <a:extLst>
                <a:ext uri="{FF2B5EF4-FFF2-40B4-BE49-F238E27FC236}">
                  <a16:creationId xmlns:a16="http://schemas.microsoft.com/office/drawing/2014/main" id="{F15C949E-CB81-446B-8C61-3F53192E0DCE}"/>
                </a:ext>
              </a:extLst>
            </p:cNvPr>
            <p:cNvSpPr/>
            <p:nvPr/>
          </p:nvSpPr>
          <p:spPr>
            <a:xfrm>
              <a:off x="2428133" y="802820"/>
              <a:ext cx="1476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搜索空间大，剪枝方法欠佳</a:t>
              </a:r>
            </a:p>
          </p:txBody>
        </p:sp>
        <p:sp>
          <p:nvSpPr>
            <p:cNvPr id="28" name="矩形: 圆角 27">
              <a:extLst>
                <a:ext uri="{FF2B5EF4-FFF2-40B4-BE49-F238E27FC236}">
                  <a16:creationId xmlns:a16="http://schemas.microsoft.com/office/drawing/2014/main" id="{7D770A3C-72B4-48B7-8AAC-CB275011544A}"/>
                </a:ext>
              </a:extLst>
            </p:cNvPr>
            <p:cNvSpPr/>
            <p:nvPr/>
          </p:nvSpPr>
          <p:spPr>
            <a:xfrm>
              <a:off x="2428133" y="2123098"/>
              <a:ext cx="1476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计算不规则，静态结构低效</a:t>
              </a:r>
            </a:p>
          </p:txBody>
        </p:sp>
        <p:sp>
          <p:nvSpPr>
            <p:cNvPr id="29" name="矩形: 圆角 28">
              <a:extLst>
                <a:ext uri="{FF2B5EF4-FFF2-40B4-BE49-F238E27FC236}">
                  <a16:creationId xmlns:a16="http://schemas.microsoft.com/office/drawing/2014/main" id="{D9E73846-1300-4F20-92AC-5EB80E996E84}"/>
                </a:ext>
              </a:extLst>
            </p:cNvPr>
            <p:cNvSpPr/>
            <p:nvPr/>
          </p:nvSpPr>
          <p:spPr>
            <a:xfrm>
              <a:off x="2428133" y="3767520"/>
              <a:ext cx="1476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负载不均匀，并行扩展性差</a:t>
              </a:r>
            </a:p>
          </p:txBody>
        </p:sp>
        <p:sp>
          <p:nvSpPr>
            <p:cNvPr id="30" name="文本框 29">
              <a:extLst>
                <a:ext uri="{FF2B5EF4-FFF2-40B4-BE49-F238E27FC236}">
                  <a16:creationId xmlns:a16="http://schemas.microsoft.com/office/drawing/2014/main" id="{C704734E-4078-42F5-9659-E597CA2CDB95}"/>
                </a:ext>
              </a:extLst>
            </p:cNvPr>
            <p:cNvSpPr txBox="1"/>
            <p:nvPr/>
          </p:nvSpPr>
          <p:spPr>
            <a:xfrm>
              <a:off x="259298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研究挑战</a:t>
              </a:r>
            </a:p>
          </p:txBody>
        </p:sp>
      </p:grpSp>
      <p:grpSp>
        <p:nvGrpSpPr>
          <p:cNvPr id="32" name="组合 31">
            <a:extLst>
              <a:ext uri="{FF2B5EF4-FFF2-40B4-BE49-F238E27FC236}">
                <a16:creationId xmlns:a16="http://schemas.microsoft.com/office/drawing/2014/main" id="{D59A697D-3F8D-47EE-B55E-A31674F5AE1D}"/>
              </a:ext>
            </a:extLst>
          </p:cNvPr>
          <p:cNvGrpSpPr/>
          <p:nvPr/>
        </p:nvGrpSpPr>
        <p:grpSpPr>
          <a:xfrm>
            <a:off x="4879675" y="1811044"/>
            <a:ext cx="2304000" cy="4751719"/>
            <a:chOff x="4453973" y="802820"/>
            <a:chExt cx="2304000" cy="4751719"/>
          </a:xfrm>
        </p:grpSpPr>
        <p:sp>
          <p:nvSpPr>
            <p:cNvPr id="33" name="文本框 32">
              <a:extLst>
                <a:ext uri="{FF2B5EF4-FFF2-40B4-BE49-F238E27FC236}">
                  <a16:creationId xmlns:a16="http://schemas.microsoft.com/office/drawing/2014/main" id="{8160729C-216F-4DDF-9862-C05E799499A2}"/>
                </a:ext>
              </a:extLst>
            </p:cNvPr>
            <p:cNvSpPr txBox="1"/>
            <p:nvPr/>
          </p:nvSpPr>
          <p:spPr>
            <a:xfrm>
              <a:off x="5032829" y="5185207"/>
              <a:ext cx="1146289"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研究内容</a:t>
              </a:r>
            </a:p>
          </p:txBody>
        </p:sp>
        <p:sp>
          <p:nvSpPr>
            <p:cNvPr id="34" name="矩形: 圆角 33">
              <a:extLst>
                <a:ext uri="{FF2B5EF4-FFF2-40B4-BE49-F238E27FC236}">
                  <a16:creationId xmlns:a16="http://schemas.microsoft.com/office/drawing/2014/main" id="{627C050B-0AF6-4A79-B3D9-0E9139709F9D}"/>
                </a:ext>
              </a:extLst>
            </p:cNvPr>
            <p:cNvSpPr/>
            <p:nvPr/>
          </p:nvSpPr>
          <p:spPr>
            <a:xfrm>
              <a:off x="4453973" y="802820"/>
              <a:ext cx="2304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主动的极大二分团枚举</a:t>
              </a:r>
              <a:r>
                <a:rPr lang="zh-CN" altLang="en-US" sz="1600" b="1" dirty="0">
                  <a:solidFill>
                    <a:srgbClr val="FF0000"/>
                  </a:solidFill>
                </a:rPr>
                <a:t>剪枝方法 </a:t>
              </a:r>
              <a:r>
                <a:rPr lang="zh-CN" altLang="en-US" sz="1600" b="1" dirty="0">
                  <a:solidFill>
                    <a:schemeClr val="tx1"/>
                  </a:solidFill>
                </a:rPr>
                <a:t>：</a:t>
              </a:r>
              <a:r>
                <a:rPr lang="en-US" altLang="zh-CN" sz="1600" b="1" dirty="0">
                  <a:solidFill>
                    <a:schemeClr val="tx1"/>
                  </a:solidFill>
                </a:rPr>
                <a:t>AMBEA</a:t>
              </a:r>
              <a:endParaRPr lang="zh-CN" altLang="en-US" sz="1600" b="1" dirty="0">
                <a:solidFill>
                  <a:srgbClr val="FF0000"/>
                </a:solidFill>
              </a:endParaRPr>
            </a:p>
          </p:txBody>
        </p:sp>
        <p:sp>
          <p:nvSpPr>
            <p:cNvPr id="35" name="矩形: 圆角 34">
              <a:extLst>
                <a:ext uri="{FF2B5EF4-FFF2-40B4-BE49-F238E27FC236}">
                  <a16:creationId xmlns:a16="http://schemas.microsoft.com/office/drawing/2014/main" id="{F890D9B4-A449-4445-9AA7-4DFEDEBCF9AC}"/>
                </a:ext>
              </a:extLst>
            </p:cNvPr>
            <p:cNvSpPr/>
            <p:nvPr/>
          </p:nvSpPr>
          <p:spPr>
            <a:xfrm>
              <a:off x="4453973" y="2123098"/>
              <a:ext cx="2304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自适应的极大二分团枚举</a:t>
              </a:r>
              <a:r>
                <a:rPr lang="zh-CN" altLang="en-US" sz="1600" b="1" dirty="0">
                  <a:solidFill>
                    <a:srgbClr val="FF0000"/>
                  </a:solidFill>
                </a:rPr>
                <a:t>数据结构</a:t>
              </a:r>
              <a:r>
                <a:rPr lang="zh-CN" altLang="en-US" sz="1600" b="1" dirty="0">
                  <a:solidFill>
                    <a:schemeClr val="tx1"/>
                  </a:solidFill>
                </a:rPr>
                <a:t>：</a:t>
              </a:r>
              <a:r>
                <a:rPr lang="en-US" altLang="zh-CN" sz="1600" b="1" dirty="0" err="1">
                  <a:solidFill>
                    <a:schemeClr val="tx1"/>
                  </a:solidFill>
                </a:rPr>
                <a:t>AdaMBE</a:t>
              </a:r>
              <a:endParaRPr lang="zh-CN" altLang="en-US" sz="1600" b="1" dirty="0">
                <a:solidFill>
                  <a:srgbClr val="FF0000"/>
                </a:solidFill>
              </a:endParaRPr>
            </a:p>
          </p:txBody>
        </p:sp>
        <p:sp>
          <p:nvSpPr>
            <p:cNvPr id="36" name="矩形: 圆角 35">
              <a:extLst>
                <a:ext uri="{FF2B5EF4-FFF2-40B4-BE49-F238E27FC236}">
                  <a16:creationId xmlns:a16="http://schemas.microsoft.com/office/drawing/2014/main" id="{B9B3D835-1BC0-42B3-A34F-989623013CDB}"/>
                </a:ext>
              </a:extLst>
            </p:cNvPr>
            <p:cNvSpPr/>
            <p:nvPr/>
          </p:nvSpPr>
          <p:spPr>
            <a:xfrm>
              <a:off x="4453973" y="3767520"/>
              <a:ext cx="2304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ysClr val="windowText" lastClr="000000"/>
                  </a:solidFill>
                </a:rPr>
                <a:t>基于</a:t>
              </a:r>
              <a:r>
                <a:rPr lang="en-US" altLang="zh-CN" sz="1600" b="1" dirty="0">
                  <a:solidFill>
                    <a:sysClr val="windowText" lastClr="000000"/>
                  </a:solidFill>
                </a:rPr>
                <a:t>GPU</a:t>
              </a:r>
              <a:r>
                <a:rPr lang="zh-CN" altLang="en-US" sz="1600" b="1" dirty="0">
                  <a:solidFill>
                    <a:sysClr val="windowText" lastClr="000000"/>
                  </a:solidFill>
                </a:rPr>
                <a:t>的极大二分团枚举</a:t>
              </a:r>
              <a:r>
                <a:rPr lang="zh-CN" altLang="en-US" sz="1600" b="1" dirty="0">
                  <a:solidFill>
                    <a:srgbClr val="FF0000"/>
                  </a:solidFill>
                </a:rPr>
                <a:t>并行算法</a:t>
              </a:r>
              <a:r>
                <a:rPr lang="zh-CN" altLang="en-US" sz="1600" b="1" dirty="0">
                  <a:solidFill>
                    <a:schemeClr val="tx1"/>
                  </a:solidFill>
                </a:rPr>
                <a:t>：</a:t>
              </a:r>
              <a:r>
                <a:rPr lang="en-US" altLang="zh-CN" sz="1600" b="1" dirty="0">
                  <a:solidFill>
                    <a:schemeClr val="tx1"/>
                  </a:solidFill>
                </a:rPr>
                <a:t>GMBE</a:t>
              </a:r>
              <a:endParaRPr lang="zh-CN" altLang="en-US" sz="1600" b="1" dirty="0">
                <a:solidFill>
                  <a:srgbClr val="FF0000"/>
                </a:solidFill>
              </a:endParaRPr>
            </a:p>
          </p:txBody>
        </p:sp>
      </p:grpSp>
      <p:grpSp>
        <p:nvGrpSpPr>
          <p:cNvPr id="37" name="组合 36">
            <a:extLst>
              <a:ext uri="{FF2B5EF4-FFF2-40B4-BE49-F238E27FC236}">
                <a16:creationId xmlns:a16="http://schemas.microsoft.com/office/drawing/2014/main" id="{3E49E125-9BAC-4825-BE39-74346453FC6D}"/>
              </a:ext>
            </a:extLst>
          </p:cNvPr>
          <p:cNvGrpSpPr/>
          <p:nvPr/>
        </p:nvGrpSpPr>
        <p:grpSpPr>
          <a:xfrm>
            <a:off x="7422184" y="1486899"/>
            <a:ext cx="1728000" cy="5075864"/>
            <a:chOff x="7315566" y="478675"/>
            <a:chExt cx="1728000" cy="5075864"/>
          </a:xfrm>
        </p:grpSpPr>
        <p:sp>
          <p:nvSpPr>
            <p:cNvPr id="38" name="文本框 37">
              <a:extLst>
                <a:ext uri="{FF2B5EF4-FFF2-40B4-BE49-F238E27FC236}">
                  <a16:creationId xmlns:a16="http://schemas.microsoft.com/office/drawing/2014/main" id="{BCE60347-CB5D-493B-A662-6C49AF55C788}"/>
                </a:ext>
              </a:extLst>
            </p:cNvPr>
            <p:cNvSpPr txBox="1"/>
            <p:nvPr/>
          </p:nvSpPr>
          <p:spPr>
            <a:xfrm>
              <a:off x="7460541"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相关技术点</a:t>
              </a:r>
            </a:p>
          </p:txBody>
        </p:sp>
        <p:sp>
          <p:nvSpPr>
            <p:cNvPr id="39" name="矩形: 圆角 38">
              <a:extLst>
                <a:ext uri="{FF2B5EF4-FFF2-40B4-BE49-F238E27FC236}">
                  <a16:creationId xmlns:a16="http://schemas.microsoft.com/office/drawing/2014/main" id="{92E6A956-7C95-4CFA-B11C-9CFA2DBB1D35}"/>
                </a:ext>
              </a:extLst>
            </p:cNvPr>
            <p:cNvSpPr/>
            <p:nvPr/>
          </p:nvSpPr>
          <p:spPr>
            <a:xfrm>
              <a:off x="7315566" y="478675"/>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主动的集</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合枚举树</a:t>
              </a:r>
            </a:p>
          </p:txBody>
        </p:sp>
        <p:sp>
          <p:nvSpPr>
            <p:cNvPr id="40" name="矩形: 圆角 39">
              <a:extLst>
                <a:ext uri="{FF2B5EF4-FFF2-40B4-BE49-F238E27FC236}">
                  <a16:creationId xmlns:a16="http://schemas.microsoft.com/office/drawing/2014/main" id="{D288A732-EEA6-4606-93AA-F72B636289EC}"/>
                </a:ext>
              </a:extLst>
            </p:cNvPr>
            <p:cNvSpPr/>
            <p:nvPr/>
          </p:nvSpPr>
          <p:spPr>
            <a:xfrm>
              <a:off x="7315566" y="1136444"/>
              <a:ext cx="1728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主动的顶点合</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并剪枝方法</a:t>
              </a:r>
            </a:p>
          </p:txBody>
        </p:sp>
        <p:sp>
          <p:nvSpPr>
            <p:cNvPr id="41" name="矩形: 圆角 40">
              <a:extLst>
                <a:ext uri="{FF2B5EF4-FFF2-40B4-BE49-F238E27FC236}">
                  <a16:creationId xmlns:a16="http://schemas.microsoft.com/office/drawing/2014/main" id="{D107A318-C5B4-4355-A441-B2EF738CE9A7}"/>
                </a:ext>
              </a:extLst>
            </p:cNvPr>
            <p:cNvSpPr/>
            <p:nvPr/>
          </p:nvSpPr>
          <p:spPr>
            <a:xfrm>
              <a:off x="7315566" y="1794213"/>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基于局部计算子图的优化方法</a:t>
              </a:r>
            </a:p>
          </p:txBody>
        </p:sp>
        <p:sp>
          <p:nvSpPr>
            <p:cNvPr id="42" name="矩形: 圆角 41">
              <a:extLst>
                <a:ext uri="{FF2B5EF4-FFF2-40B4-BE49-F238E27FC236}">
                  <a16:creationId xmlns:a16="http://schemas.microsoft.com/office/drawing/2014/main" id="{37EEC380-B614-4F5F-9BA2-687C519AC95E}"/>
                </a:ext>
              </a:extLst>
            </p:cNvPr>
            <p:cNvSpPr/>
            <p:nvPr/>
          </p:nvSpPr>
          <p:spPr>
            <a:xfrm>
              <a:off x="7315566" y="2451982"/>
              <a:ext cx="1728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基于位图的动</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态子图方法</a:t>
              </a:r>
            </a:p>
          </p:txBody>
        </p:sp>
        <p:sp>
          <p:nvSpPr>
            <p:cNvPr id="43" name="矩形: 圆角 42">
              <a:extLst>
                <a:ext uri="{FF2B5EF4-FFF2-40B4-BE49-F238E27FC236}">
                  <a16:creationId xmlns:a16="http://schemas.microsoft.com/office/drawing/2014/main" id="{347CBC15-B747-45AE-8C22-532191D25E3C}"/>
                </a:ext>
              </a:extLst>
            </p:cNvPr>
            <p:cNvSpPr/>
            <p:nvPr/>
          </p:nvSpPr>
          <p:spPr>
            <a:xfrm>
              <a:off x="7315566" y="3109751"/>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基于枚举节点重用的迭代方法</a:t>
              </a:r>
            </a:p>
          </p:txBody>
        </p:sp>
        <p:sp>
          <p:nvSpPr>
            <p:cNvPr id="44" name="矩形: 圆角 43">
              <a:extLst>
                <a:ext uri="{FF2B5EF4-FFF2-40B4-BE49-F238E27FC236}">
                  <a16:creationId xmlns:a16="http://schemas.microsoft.com/office/drawing/2014/main" id="{8999B38D-E43C-4B05-8E1B-1B9F905F82A6}"/>
                </a:ext>
              </a:extLst>
            </p:cNvPr>
            <p:cNvSpPr/>
            <p:nvPr/>
          </p:nvSpPr>
          <p:spPr>
            <a:xfrm>
              <a:off x="7315566" y="376752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局部邻居数量感知的剪枝方法</a:t>
              </a:r>
            </a:p>
          </p:txBody>
        </p:sp>
        <p:sp>
          <p:nvSpPr>
            <p:cNvPr id="45" name="矩形: 圆角 44">
              <a:extLst>
                <a:ext uri="{FF2B5EF4-FFF2-40B4-BE49-F238E27FC236}">
                  <a16:creationId xmlns:a16="http://schemas.microsoft.com/office/drawing/2014/main" id="{727EDF60-054F-4AF7-9283-99377502F64E}"/>
                </a:ext>
              </a:extLst>
            </p:cNvPr>
            <p:cNvSpPr/>
            <p:nvPr/>
          </p:nvSpPr>
          <p:spPr>
            <a:xfrm>
              <a:off x="7315566" y="4425290"/>
              <a:ext cx="1728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latin typeface="仿宋" panose="02010609060101010101" pitchFamily="49" charset="-122"/>
                  <a:ea typeface="仿宋" panose="02010609060101010101" pitchFamily="49" charset="-122"/>
                </a:rPr>
                <a:t>负载感知的任</a:t>
              </a:r>
              <a:endParaRPr lang="en-US" altLang="zh-CN" sz="1600" dirty="0">
                <a:solidFill>
                  <a:sysClr val="windowText" lastClr="000000"/>
                </a:solidFill>
                <a:latin typeface="仿宋" panose="02010609060101010101" pitchFamily="49" charset="-122"/>
                <a:ea typeface="仿宋" panose="02010609060101010101" pitchFamily="49" charset="-122"/>
              </a:endParaRPr>
            </a:p>
            <a:p>
              <a:pPr algn="ctr"/>
              <a:r>
                <a:rPr lang="zh-CN" altLang="en-US" sz="1600" dirty="0">
                  <a:solidFill>
                    <a:sysClr val="windowText" lastClr="000000"/>
                  </a:solidFill>
                  <a:latin typeface="仿宋" panose="02010609060101010101" pitchFamily="49" charset="-122"/>
                  <a:ea typeface="仿宋" panose="02010609060101010101" pitchFamily="49" charset="-122"/>
                </a:rPr>
                <a:t>务调度方法</a:t>
              </a:r>
            </a:p>
          </p:txBody>
        </p:sp>
      </p:grpSp>
      <p:grpSp>
        <p:nvGrpSpPr>
          <p:cNvPr id="46" name="组合 45">
            <a:extLst>
              <a:ext uri="{FF2B5EF4-FFF2-40B4-BE49-F238E27FC236}">
                <a16:creationId xmlns:a16="http://schemas.microsoft.com/office/drawing/2014/main" id="{D9B75193-E3A4-4825-A3B1-30547E82A99A}"/>
              </a:ext>
            </a:extLst>
          </p:cNvPr>
          <p:cNvGrpSpPr/>
          <p:nvPr/>
        </p:nvGrpSpPr>
        <p:grpSpPr>
          <a:xfrm>
            <a:off x="9388695" y="3536322"/>
            <a:ext cx="1438050" cy="3026441"/>
            <a:chOff x="9239637" y="2528098"/>
            <a:chExt cx="1438050" cy="3026441"/>
          </a:xfrm>
        </p:grpSpPr>
        <p:sp>
          <p:nvSpPr>
            <p:cNvPr id="47" name="文本框 46">
              <a:extLst>
                <a:ext uri="{FF2B5EF4-FFF2-40B4-BE49-F238E27FC236}">
                  <a16:creationId xmlns:a16="http://schemas.microsoft.com/office/drawing/2014/main" id="{74DCA717-508F-4831-9164-8F5B693A78F2}"/>
                </a:ext>
              </a:extLst>
            </p:cNvPr>
            <p:cNvSpPr txBox="1"/>
            <p:nvPr/>
          </p:nvSpPr>
          <p:spPr>
            <a:xfrm>
              <a:off x="9239637" y="5185207"/>
              <a:ext cx="1438050"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研究展望</a:t>
              </a:r>
            </a:p>
          </p:txBody>
        </p:sp>
        <p:sp>
          <p:nvSpPr>
            <p:cNvPr id="48" name="矩形: 圆角 47">
              <a:extLst>
                <a:ext uri="{FF2B5EF4-FFF2-40B4-BE49-F238E27FC236}">
                  <a16:creationId xmlns:a16="http://schemas.microsoft.com/office/drawing/2014/main" id="{D22ED3A3-11C7-4BD3-BB6D-8C8871FF81C9}"/>
                </a:ext>
              </a:extLst>
            </p:cNvPr>
            <p:cNvSpPr/>
            <p:nvPr/>
          </p:nvSpPr>
          <p:spPr>
            <a:xfrm>
              <a:off x="9239637" y="2528098"/>
              <a:ext cx="1438050" cy="387769"/>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总结与展望</a:t>
              </a:r>
              <a:endParaRPr lang="en-US" altLang="zh-CN" b="1" dirty="0">
                <a:solidFill>
                  <a:schemeClr val="tx1"/>
                </a:solidFill>
                <a:latin typeface="黑体" panose="02010609060101010101" pitchFamily="49" charset="-122"/>
                <a:ea typeface="黑体" panose="02010609060101010101" pitchFamily="49" charset="-122"/>
              </a:endParaRPr>
            </a:p>
          </p:txBody>
        </p:sp>
      </p:grpSp>
      <p:cxnSp>
        <p:nvCxnSpPr>
          <p:cNvPr id="49" name="直接箭头连接符 48">
            <a:extLst>
              <a:ext uri="{FF2B5EF4-FFF2-40B4-BE49-F238E27FC236}">
                <a16:creationId xmlns:a16="http://schemas.microsoft.com/office/drawing/2014/main" id="{75F79CBA-783E-4180-BE24-F6C7D7E52411}"/>
              </a:ext>
            </a:extLst>
          </p:cNvPr>
          <p:cNvCxnSpPr>
            <a:stCxn id="24" idx="3"/>
            <a:endCxn id="27" idx="1"/>
          </p:cNvCxnSpPr>
          <p:nvPr/>
        </p:nvCxnSpPr>
        <p:spPr>
          <a:xfrm flipV="1">
            <a:off x="2926657" y="2081044"/>
            <a:ext cx="238509" cy="16491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617FBBF8-95D5-4261-8D1E-9FEB3453068C}"/>
              </a:ext>
            </a:extLst>
          </p:cNvPr>
          <p:cNvCxnSpPr>
            <a:cxnSpLocks/>
            <a:stCxn id="24" idx="3"/>
            <a:endCxn id="28" idx="1"/>
          </p:cNvCxnSpPr>
          <p:nvPr/>
        </p:nvCxnSpPr>
        <p:spPr>
          <a:xfrm flipV="1">
            <a:off x="2926657"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D0C56FAA-AC0B-46FD-9E5A-3EE7E6BCA336}"/>
              </a:ext>
            </a:extLst>
          </p:cNvPr>
          <p:cNvCxnSpPr>
            <a:cxnSpLocks/>
            <a:stCxn id="24" idx="3"/>
            <a:endCxn id="29" idx="1"/>
          </p:cNvCxnSpPr>
          <p:nvPr/>
        </p:nvCxnSpPr>
        <p:spPr>
          <a:xfrm>
            <a:off x="2926657" y="3730206"/>
            <a:ext cx="238509" cy="131553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1C2AC00A-74D0-47E8-9504-FDABAFF37DA3}"/>
              </a:ext>
            </a:extLst>
          </p:cNvPr>
          <p:cNvCxnSpPr>
            <a:cxnSpLocks/>
            <a:stCxn id="27" idx="3"/>
            <a:endCxn id="34" idx="1"/>
          </p:cNvCxnSpPr>
          <p:nvPr/>
        </p:nvCxnSpPr>
        <p:spPr>
          <a:xfrm>
            <a:off x="4641166" y="20810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91EDAB6B-C870-404E-B3A3-D04EAA46E6C1}"/>
              </a:ext>
            </a:extLst>
          </p:cNvPr>
          <p:cNvCxnSpPr>
            <a:cxnSpLocks/>
            <a:stCxn id="28" idx="3"/>
            <a:endCxn id="35" idx="1"/>
          </p:cNvCxnSpPr>
          <p:nvPr/>
        </p:nvCxnSpPr>
        <p:spPr>
          <a:xfrm>
            <a:off x="4641166" y="3401322"/>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AD709502-7482-40B8-B726-0DFEEE3141A5}"/>
              </a:ext>
            </a:extLst>
          </p:cNvPr>
          <p:cNvCxnSpPr>
            <a:cxnSpLocks/>
            <a:stCxn id="29" idx="3"/>
            <a:endCxn id="36" idx="1"/>
          </p:cNvCxnSpPr>
          <p:nvPr/>
        </p:nvCxnSpPr>
        <p:spPr>
          <a:xfrm>
            <a:off x="4641166"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EEFFB1A1-CDE7-4175-92F8-0CA4F7C2E6FC}"/>
              </a:ext>
            </a:extLst>
          </p:cNvPr>
          <p:cNvCxnSpPr>
            <a:cxnSpLocks/>
            <a:stCxn id="34" idx="3"/>
            <a:endCxn id="39" idx="1"/>
          </p:cNvCxnSpPr>
          <p:nvPr/>
        </p:nvCxnSpPr>
        <p:spPr>
          <a:xfrm flipV="1">
            <a:off x="7183675" y="1756899"/>
            <a:ext cx="238509" cy="32414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98D72F58-99E3-4556-A96F-92CA1FB659DC}"/>
              </a:ext>
            </a:extLst>
          </p:cNvPr>
          <p:cNvCxnSpPr>
            <a:cxnSpLocks/>
            <a:stCxn id="34" idx="3"/>
            <a:endCxn id="40" idx="1"/>
          </p:cNvCxnSpPr>
          <p:nvPr/>
        </p:nvCxnSpPr>
        <p:spPr>
          <a:xfrm>
            <a:off x="7183675" y="2081044"/>
            <a:ext cx="238509" cy="33362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3332A4B-AAD7-418F-86EA-1AD18CEFAF97}"/>
              </a:ext>
            </a:extLst>
          </p:cNvPr>
          <p:cNvCxnSpPr>
            <a:cxnSpLocks/>
            <a:stCxn id="35" idx="3"/>
            <a:endCxn id="41" idx="1"/>
          </p:cNvCxnSpPr>
          <p:nvPr/>
        </p:nvCxnSpPr>
        <p:spPr>
          <a:xfrm flipV="1">
            <a:off x="7183675" y="3072437"/>
            <a:ext cx="238509" cy="32888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A400C5AB-3D85-4689-B20D-0F385904A91E}"/>
              </a:ext>
            </a:extLst>
          </p:cNvPr>
          <p:cNvCxnSpPr>
            <a:cxnSpLocks/>
            <a:stCxn id="35" idx="3"/>
            <a:endCxn id="42" idx="1"/>
          </p:cNvCxnSpPr>
          <p:nvPr/>
        </p:nvCxnSpPr>
        <p:spPr>
          <a:xfrm>
            <a:off x="7183675" y="3401322"/>
            <a:ext cx="238509"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3099F646-F305-436D-AEBA-9A69B45D7DAA}"/>
              </a:ext>
            </a:extLst>
          </p:cNvPr>
          <p:cNvCxnSpPr>
            <a:cxnSpLocks/>
            <a:stCxn id="36" idx="3"/>
            <a:endCxn id="43" idx="1"/>
          </p:cNvCxnSpPr>
          <p:nvPr/>
        </p:nvCxnSpPr>
        <p:spPr>
          <a:xfrm flipV="1">
            <a:off x="7183675" y="4387975"/>
            <a:ext cx="238509" cy="6577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267CAA36-C4E0-41E3-B420-0759E1DE15EE}"/>
              </a:ext>
            </a:extLst>
          </p:cNvPr>
          <p:cNvCxnSpPr>
            <a:cxnSpLocks/>
            <a:stCxn id="36" idx="3"/>
            <a:endCxn id="44" idx="1"/>
          </p:cNvCxnSpPr>
          <p:nvPr/>
        </p:nvCxnSpPr>
        <p:spPr>
          <a:xfrm>
            <a:off x="7183675" y="5045744"/>
            <a:ext cx="238509"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C96DE0B2-7D96-4D8F-A5D6-8A09EEA95313}"/>
              </a:ext>
            </a:extLst>
          </p:cNvPr>
          <p:cNvCxnSpPr>
            <a:cxnSpLocks/>
            <a:stCxn id="36" idx="3"/>
            <a:endCxn id="45" idx="1"/>
          </p:cNvCxnSpPr>
          <p:nvPr/>
        </p:nvCxnSpPr>
        <p:spPr>
          <a:xfrm>
            <a:off x="7183675" y="5045744"/>
            <a:ext cx="238509" cy="6577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8" name="灯片编号占位符 7">
            <a:extLst>
              <a:ext uri="{FF2B5EF4-FFF2-40B4-BE49-F238E27FC236}">
                <a16:creationId xmlns:a16="http://schemas.microsoft.com/office/drawing/2014/main" id="{9EB99253-E4ED-4C4C-9EBB-733A0EFFDE51}"/>
              </a:ext>
            </a:extLst>
          </p:cNvPr>
          <p:cNvSpPr>
            <a:spLocks noGrp="1"/>
          </p:cNvSpPr>
          <p:nvPr>
            <p:ph type="sldNum" sz="quarter" idx="12"/>
          </p:nvPr>
        </p:nvSpPr>
        <p:spPr/>
        <p:txBody>
          <a:bodyPr/>
          <a:lstStyle/>
          <a:p>
            <a:fld id="{FBACCE8E-693F-4A26-8C07-7C954F1ED21F}" type="slidenum">
              <a:rPr lang="zh-CN" altLang="en-US" smtClean="0"/>
              <a:t>9</a:t>
            </a:fld>
            <a:endParaRPr lang="zh-CN" altLang="en-US"/>
          </a:p>
        </p:txBody>
      </p:sp>
    </p:spTree>
    <p:extLst>
      <p:ext uri="{BB962C8B-B14F-4D97-AF65-F5344CB8AC3E}">
        <p14:creationId xmlns:p14="http://schemas.microsoft.com/office/powerpoint/2010/main" val="323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2E72EC6-537D-44B6-AA2E-E8E2E59B802B}"/>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29A6B31-39A8-4BB6-9C2B-50D080CE335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2</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AMBEA</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E6EEF4AB-94F5-4193-AB56-E8DFBBD81283}"/>
              </a:ext>
            </a:extLst>
          </p:cNvPr>
          <p:cNvSpPr>
            <a:spLocks noGrp="1"/>
          </p:cNvSpPr>
          <p:nvPr>
            <p:ph type="sldNum" sz="quarter" idx="12"/>
          </p:nvPr>
        </p:nvSpPr>
        <p:spPr/>
        <p:txBody>
          <a:bodyPr/>
          <a:lstStyle/>
          <a:p>
            <a:fld id="{FBACCE8E-693F-4A26-8C07-7C954F1ED21F}" type="slidenum">
              <a:rPr lang="zh-CN" altLang="en-US" smtClean="0"/>
              <a:pPr/>
              <a:t>10</a:t>
            </a:fld>
            <a:endParaRPr lang="zh-CN" altLang="en-US" dirty="0"/>
          </a:p>
        </p:txBody>
      </p:sp>
    </p:spTree>
    <p:extLst>
      <p:ext uri="{BB962C8B-B14F-4D97-AF65-F5344CB8AC3E}">
        <p14:creationId xmlns:p14="http://schemas.microsoft.com/office/powerpoint/2010/main" val="233791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现有搜索空间优化方法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3"/>
            <a:ext cx="3220926" cy="32447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顶点排序方法</a:t>
            </a:r>
            <a:endParaRPr lang="en-US" altLang="zh-CN" sz="2400" dirty="0">
              <a:solidFill>
                <a:srgbClr val="045FC4"/>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F08F512-01E0-4006-872F-4B54CEEE9137}"/>
                  </a:ext>
                </a:extLst>
              </p:cNvPr>
              <p:cNvSpPr txBox="1"/>
              <p:nvPr/>
            </p:nvSpPr>
            <p:spPr>
              <a:xfrm>
                <a:off x="914187"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改变枚举节点</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𝐿</m:t>
                    </m:r>
                    <m:r>
                      <a:rPr lang="en-US" altLang="zh-CN" sz="2000" i="1">
                        <a:latin typeface="Cambria Math" panose="02040503050406030204" pitchFamily="18" charset="0"/>
                      </a:rPr>
                      <m:t>,</m:t>
                    </m:r>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𝐶</m:t>
                    </m:r>
                    <m:r>
                      <a:rPr lang="en-US" altLang="zh-CN" sz="2000" i="1">
                        <a:latin typeface="Cambria Math" panose="02040503050406030204" pitchFamily="18" charset="0"/>
                      </a:rPr>
                      <m:t>)</m:t>
                    </m:r>
                    <m:r>
                      <a:rPr lang="zh-CN" altLang="en-US" sz="2000" i="1" smtClean="0">
                        <a:latin typeface="Cambria Math" panose="02040503050406030204" pitchFamily="18" charset="0"/>
                      </a:rPr>
                      <m:t>中</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候选集合</a:t>
                </a:r>
                <a14:m>
                  <m:oMath xmlns:m="http://schemas.openxmlformats.org/officeDocument/2006/math">
                    <m:r>
                      <a:rPr lang="en-US" altLang="zh-CN" sz="2000" i="1">
                        <a:latin typeface="Cambria Math" panose="02040503050406030204" pitchFamily="18" charset="0"/>
                      </a:rPr>
                      <m:t>𝐶</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的遍历顺序。常见方法有：顶点度数升序排序、顶点度数降序排序、逆拓扑排序和单边排序。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8F08F512-01E0-4006-872F-4B54CEEE9137}"/>
                  </a:ext>
                </a:extLst>
              </p:cNvPr>
              <p:cNvSpPr txBox="1">
                <a:spLocks noRot="1" noChangeAspect="1" noMove="1" noResize="1" noEditPoints="1" noAdjustHandles="1" noChangeArrowheads="1" noChangeShapeType="1" noTextEdit="1"/>
              </p:cNvSpPr>
              <p:nvPr/>
            </p:nvSpPr>
            <p:spPr>
              <a:xfrm>
                <a:off x="914187" y="2807211"/>
                <a:ext cx="2940593" cy="2454005"/>
              </a:xfrm>
              <a:prstGeom prst="rect">
                <a:avLst/>
              </a:prstGeom>
              <a:blipFill>
                <a:blip r:embed="rId2"/>
                <a:stretch>
                  <a:fillRect l="-2282" r="-2075" b="-3483"/>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042DA463-71C3-46B1-9561-9933A4951FB6}"/>
              </a:ext>
            </a:extLst>
          </p:cNvPr>
          <p:cNvSpPr/>
          <p:nvPr/>
        </p:nvSpPr>
        <p:spPr>
          <a:xfrm>
            <a:off x="4599702"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基于枢纽顶点的剪枝</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01713B1F-4C2E-4E5F-A5BF-0F6C37971186}"/>
              </a:ext>
            </a:extLst>
          </p:cNvPr>
          <p:cNvSpPr txBox="1"/>
          <p:nvPr/>
        </p:nvSpPr>
        <p:spPr>
          <a:xfrm>
            <a:off x="4739868" y="2807211"/>
            <a:ext cx="2940593"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在枚举过程中选择特定枢纽顶点（</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Pivot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），通过判断枢纽顶点与其他顶点的连接情况来裁剪掉不可能产生极大团的无效枚举节点。</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2080044"/>
            <a:ext cx="3220926" cy="3244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155393"/>
            <a:ext cx="2940593" cy="461665"/>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被动的顶点合并</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4B788B39-CEDC-41CA-ABAA-DAAB70860A54}"/>
              </a:ext>
            </a:extLst>
          </p:cNvPr>
          <p:cNvSpPr txBox="1"/>
          <p:nvPr/>
        </p:nvSpPr>
        <p:spPr>
          <a:xfrm>
            <a:off x="8578715" y="2807211"/>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在枚举过程中，合并与当前遍历顶点具有相同局部邻居的候选顶点，以达到剪枝的效果。</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2C6E760-8E74-4731-B2DB-9332C9C809E1}"/>
              </a:ext>
            </a:extLst>
          </p:cNvPr>
          <p:cNvSpPr txBox="1"/>
          <p:nvPr/>
        </p:nvSpPr>
        <p:spPr>
          <a:xfrm>
            <a:off x="703841" y="5477863"/>
            <a:ext cx="10864382" cy="830997"/>
          </a:xfrm>
          <a:prstGeom prst="rect">
            <a:avLst/>
          </a:prstGeom>
          <a:noFill/>
        </p:spPr>
        <p:txBody>
          <a:bodyPr wrap="square" rtlCol="0">
            <a:spAutoFit/>
          </a:bodyPr>
          <a:lstStyle/>
          <a:p>
            <a:r>
              <a:rPr lang="zh-CN" altLang="en-US" sz="2400" dirty="0">
                <a:solidFill>
                  <a:srgbClr val="9E0000"/>
                </a:solidFill>
                <a:latin typeface="仿宋" panose="02010609060101010101" pitchFamily="49" charset="-122"/>
                <a:ea typeface="仿宋" panose="02010609060101010101" pitchFamily="49" charset="-122"/>
              </a:rPr>
              <a:t>然而，在枚举过程中，现有方法仍会生成大量的非极大二分团，并对相应节点进行节点检查，导致高昂的计算开销。</a:t>
            </a:r>
          </a:p>
        </p:txBody>
      </p:sp>
      <p:sp>
        <p:nvSpPr>
          <p:cNvPr id="8" name="灯片编号占位符 7">
            <a:extLst>
              <a:ext uri="{FF2B5EF4-FFF2-40B4-BE49-F238E27FC236}">
                <a16:creationId xmlns:a16="http://schemas.microsoft.com/office/drawing/2014/main" id="{3E2D7EEE-B3BA-4CC7-8C07-C5785CF1B21A}"/>
              </a:ext>
            </a:extLst>
          </p:cNvPr>
          <p:cNvSpPr>
            <a:spLocks noGrp="1"/>
          </p:cNvSpPr>
          <p:nvPr>
            <p:ph type="sldNum" sz="quarter" idx="12"/>
          </p:nvPr>
        </p:nvSpPr>
        <p:spPr/>
        <p:txBody>
          <a:bodyPr/>
          <a:lstStyle/>
          <a:p>
            <a:fld id="{FBACCE8E-693F-4A26-8C07-7C954F1ED21F}" type="slidenum">
              <a:rPr lang="zh-CN" altLang="en-US" smtClean="0"/>
              <a:t>11</a:t>
            </a:fld>
            <a:endParaRPr lang="zh-CN" altLang="en-US"/>
          </a:p>
        </p:txBody>
      </p:sp>
    </p:spTree>
    <p:extLst>
      <p:ext uri="{BB962C8B-B14F-4D97-AF65-F5344CB8AC3E}">
        <p14:creationId xmlns:p14="http://schemas.microsoft.com/office/powerpoint/2010/main" val="330615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现有方法存在的问题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研究动机</a:t>
            </a:r>
            <a:r>
              <a:rPr lang="en-US" altLang="zh-CN" dirty="0">
                <a:latin typeface="宋体" panose="02010600030101010101" pitchFamily="2" charset="-122"/>
                <a:ea typeface="宋体" panose="02010600030101010101" pitchFamily="2" charset="-122"/>
              </a:rPr>
              <a:t>)</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2080045"/>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155393"/>
            <a:ext cx="388045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集合枚举树的结构限制</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705611"/>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仅允许使用节点内未被访问的候选顶点来扩展该节点的集合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5" y="4254666"/>
            <a:ext cx="4255646" cy="164105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4330014"/>
            <a:ext cx="3467313"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被动的剪枝方法</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4880232"/>
            <a:ext cx="3822913" cy="8535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现有的剪枝方法的执行依赖于特定的顶点。</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圆角 80">
            <a:extLst>
              <a:ext uri="{FF2B5EF4-FFF2-40B4-BE49-F238E27FC236}">
                <a16:creationId xmlns:a16="http://schemas.microsoft.com/office/drawing/2014/main" id="{305DF6A6-6401-4B87-8390-1D97078A4B65}"/>
              </a:ext>
            </a:extLst>
          </p:cNvPr>
          <p:cNvSpPr/>
          <p:nvPr/>
        </p:nvSpPr>
        <p:spPr>
          <a:xfrm>
            <a:off x="7786130" y="1024775"/>
            <a:ext cx="1656000" cy="64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0" rIns="36000" bIns="0" rtlCol="0" anchor="ctr">
            <a:noAutofit/>
          </a:bodyPr>
          <a:lstStyle/>
          <a:p>
            <a:r>
              <a:rPr lang="en-US" altLang="zh-CN" sz="1300" b="1" dirty="0">
                <a:solidFill>
                  <a:schemeClr val="tx1"/>
                </a:solidFill>
              </a:rPr>
              <a:t>L: u</a:t>
            </a:r>
            <a:r>
              <a:rPr lang="en-US" altLang="zh-CN" sz="1300" b="1" baseline="-25000" dirty="0">
                <a:solidFill>
                  <a:schemeClr val="tx1"/>
                </a:solidFill>
              </a:rPr>
              <a:t>1 </a:t>
            </a:r>
            <a:r>
              <a:rPr lang="en-US" altLang="zh-CN" sz="1300" b="1" dirty="0">
                <a:solidFill>
                  <a:schemeClr val="tx1"/>
                </a:solidFill>
              </a:rPr>
              <a:t>u</a:t>
            </a:r>
            <a:r>
              <a:rPr lang="en-US" altLang="zh-CN" sz="1300" b="1" baseline="-25000" dirty="0">
                <a:solidFill>
                  <a:schemeClr val="tx1"/>
                </a:solidFill>
              </a:rPr>
              <a:t>2 </a:t>
            </a:r>
            <a:r>
              <a:rPr lang="en-US" altLang="zh-CN" sz="1300" b="1" dirty="0">
                <a:solidFill>
                  <a:schemeClr val="tx1"/>
                </a:solidFill>
              </a:rPr>
              <a:t>u</a:t>
            </a:r>
            <a:r>
              <a:rPr lang="en-US" altLang="zh-CN" sz="1300" b="1" baseline="-25000" dirty="0">
                <a:solidFill>
                  <a:schemeClr val="tx1"/>
                </a:solidFill>
              </a:rPr>
              <a:t>3 </a:t>
            </a:r>
            <a:r>
              <a:rPr lang="en-US" altLang="zh-CN" sz="1300" b="1" dirty="0">
                <a:solidFill>
                  <a:schemeClr val="tx1"/>
                </a:solidFill>
              </a:rPr>
              <a:t>u</a:t>
            </a:r>
            <a:r>
              <a:rPr lang="en-US" altLang="zh-CN" sz="1300" b="1" baseline="-25000" dirty="0">
                <a:solidFill>
                  <a:schemeClr val="tx1"/>
                </a:solidFill>
              </a:rPr>
              <a:t>4</a:t>
            </a:r>
            <a:r>
              <a:rPr lang="en-US" altLang="zh-CN" sz="1300" b="1" dirty="0">
                <a:solidFill>
                  <a:schemeClr val="tx1"/>
                </a:solidFill>
              </a:rPr>
              <a:t> u</a:t>
            </a:r>
            <a:r>
              <a:rPr lang="en-US" altLang="zh-CN" sz="1300" b="1" baseline="-25000" dirty="0">
                <a:solidFill>
                  <a:schemeClr val="tx1"/>
                </a:solidFill>
              </a:rPr>
              <a:t>5 </a:t>
            </a:r>
            <a:r>
              <a:rPr lang="en-US" altLang="zh-CN" sz="1300" b="1" dirty="0">
                <a:solidFill>
                  <a:schemeClr val="tx1"/>
                </a:solidFill>
              </a:rPr>
              <a:t>u</a:t>
            </a:r>
            <a:r>
              <a:rPr lang="en-US" altLang="zh-CN" sz="1300" b="1" baseline="-25000" dirty="0">
                <a:solidFill>
                  <a:schemeClr val="tx1"/>
                </a:solidFill>
              </a:rPr>
              <a:t>6 </a:t>
            </a:r>
            <a:r>
              <a:rPr lang="en-US" altLang="zh-CN" sz="1300" b="1" dirty="0">
                <a:solidFill>
                  <a:schemeClr val="tx1"/>
                </a:solidFill>
              </a:rPr>
              <a:t>u</a:t>
            </a:r>
            <a:r>
              <a:rPr lang="en-US" altLang="zh-CN" sz="1300" b="1" baseline="-25000" dirty="0">
                <a:solidFill>
                  <a:schemeClr val="tx1"/>
                </a:solidFill>
              </a:rPr>
              <a:t>7</a:t>
            </a:r>
            <a:r>
              <a:rPr lang="en-US" altLang="zh-CN" sz="1300" b="1" dirty="0">
                <a:solidFill>
                  <a:schemeClr val="tx1"/>
                </a:solidFill>
              </a:rPr>
              <a:t> </a:t>
            </a:r>
          </a:p>
          <a:p>
            <a:r>
              <a:rPr lang="en-US" altLang="zh-CN" sz="1300" b="1" dirty="0">
                <a:solidFill>
                  <a:schemeClr val="tx1"/>
                </a:solidFill>
              </a:rPr>
              <a:t>R: </a:t>
            </a:r>
            <a:r>
              <a:rPr lang="zh-CN" altLang="en-US" sz="1300" b="1" dirty="0">
                <a:solidFill>
                  <a:schemeClr val="tx1"/>
                </a:solidFill>
              </a:rPr>
              <a:t>空</a:t>
            </a:r>
            <a:endParaRPr lang="en-US" altLang="zh-CN" sz="1300" b="1" dirty="0">
              <a:solidFill>
                <a:schemeClr val="tx1"/>
              </a:solidFill>
            </a:endParaRPr>
          </a:p>
          <a:p>
            <a:r>
              <a:rPr lang="en-US" altLang="zh-CN" sz="1300" b="1" dirty="0">
                <a:solidFill>
                  <a:schemeClr val="tx1"/>
                </a:solidFill>
              </a:rPr>
              <a:t>C: v</a:t>
            </a:r>
            <a:r>
              <a:rPr lang="en-US" altLang="zh-CN" sz="1300" b="1" baseline="-25000" dirty="0">
                <a:solidFill>
                  <a:schemeClr val="tx1"/>
                </a:solidFill>
              </a:rPr>
              <a:t>1 </a:t>
            </a:r>
            <a:r>
              <a:rPr lang="en-US" altLang="zh-CN" sz="1300" b="1" dirty="0">
                <a:solidFill>
                  <a:schemeClr val="tx1"/>
                </a:solidFill>
              </a:rPr>
              <a:t>v</a:t>
            </a:r>
            <a:r>
              <a:rPr lang="en-US" altLang="zh-CN" sz="1300" b="1" baseline="-25000" dirty="0">
                <a:solidFill>
                  <a:schemeClr val="tx1"/>
                </a:solidFill>
              </a:rPr>
              <a:t>2 </a:t>
            </a:r>
            <a:r>
              <a:rPr lang="en-US" altLang="zh-CN" sz="1300" b="1" dirty="0">
                <a:solidFill>
                  <a:schemeClr val="tx1"/>
                </a:solidFill>
              </a:rPr>
              <a:t>v</a:t>
            </a:r>
            <a:r>
              <a:rPr lang="en-US" altLang="zh-CN" sz="1300" b="1" baseline="-25000" dirty="0">
                <a:solidFill>
                  <a:schemeClr val="tx1"/>
                </a:solidFill>
              </a:rPr>
              <a:t>3</a:t>
            </a:r>
            <a:r>
              <a:rPr lang="en-US" altLang="zh-CN" sz="1300" b="1" dirty="0">
                <a:solidFill>
                  <a:schemeClr val="tx1"/>
                </a:solidFill>
              </a:rPr>
              <a:t> v</a:t>
            </a:r>
            <a:r>
              <a:rPr lang="en-US" altLang="zh-CN" sz="1300" b="1" baseline="-25000" dirty="0">
                <a:solidFill>
                  <a:schemeClr val="tx1"/>
                </a:solidFill>
              </a:rPr>
              <a:t>4 </a:t>
            </a:r>
            <a:r>
              <a:rPr lang="en-US" altLang="zh-CN" sz="1300" b="1" dirty="0">
                <a:solidFill>
                  <a:schemeClr val="tx1"/>
                </a:solidFill>
              </a:rPr>
              <a:t>v</a:t>
            </a:r>
            <a:r>
              <a:rPr lang="en-US" altLang="zh-CN" sz="1300" b="1" baseline="-25000" dirty="0">
                <a:solidFill>
                  <a:schemeClr val="tx1"/>
                </a:solidFill>
              </a:rPr>
              <a:t>5</a:t>
            </a:r>
            <a:r>
              <a:rPr lang="en-US" altLang="zh-CN" sz="1300" b="1" dirty="0">
                <a:solidFill>
                  <a:schemeClr val="tx1"/>
                </a:solidFill>
              </a:rPr>
              <a:t> v</a:t>
            </a:r>
            <a:r>
              <a:rPr lang="en-US" altLang="zh-CN" sz="1300" b="1" baseline="-25000" dirty="0">
                <a:solidFill>
                  <a:schemeClr val="tx1"/>
                </a:solidFill>
              </a:rPr>
              <a:t>6</a:t>
            </a:r>
            <a:endParaRPr lang="en-US" altLang="zh-CN" sz="1300" b="1" dirty="0">
              <a:solidFill>
                <a:schemeClr val="tx1"/>
              </a:solidFill>
            </a:endParaRPr>
          </a:p>
        </p:txBody>
      </p:sp>
      <p:sp>
        <p:nvSpPr>
          <p:cNvPr id="82" name="矩形: 圆角 81">
            <a:extLst>
              <a:ext uri="{FF2B5EF4-FFF2-40B4-BE49-F238E27FC236}">
                <a16:creationId xmlns:a16="http://schemas.microsoft.com/office/drawing/2014/main" id="{32585137-E1EF-4806-8181-BA2A8FB614DE}"/>
              </a:ext>
            </a:extLst>
          </p:cNvPr>
          <p:cNvSpPr/>
          <p:nvPr/>
        </p:nvSpPr>
        <p:spPr>
          <a:xfrm>
            <a:off x="8020130" y="2607864"/>
            <a:ext cx="1080000" cy="6480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Autofit/>
          </a:bodyPr>
          <a:lstStyle/>
          <a:p>
            <a:r>
              <a:rPr lang="en-US" altLang="zh-CN" sz="1200" b="1" dirty="0">
                <a:solidFill>
                  <a:schemeClr val="tx1"/>
                </a:solidFill>
              </a:rPr>
              <a:t>L: u</a:t>
            </a:r>
            <a:r>
              <a:rPr lang="en-US" altLang="zh-CN" sz="1200" b="1" baseline="-25000" dirty="0">
                <a:solidFill>
                  <a:schemeClr val="tx1"/>
                </a:solidFill>
              </a:rPr>
              <a:t>1 </a:t>
            </a:r>
            <a:r>
              <a:rPr lang="en-US" altLang="zh-CN" sz="1200" b="1" dirty="0">
                <a:solidFill>
                  <a:schemeClr val="tx1"/>
                </a:solidFill>
              </a:rPr>
              <a:t>u</a:t>
            </a:r>
            <a:r>
              <a:rPr lang="en-US" altLang="zh-CN" sz="1200" b="1" baseline="-25000" dirty="0">
                <a:solidFill>
                  <a:schemeClr val="tx1"/>
                </a:solidFill>
              </a:rPr>
              <a:t>2 </a:t>
            </a:r>
            <a:r>
              <a:rPr lang="en-US" altLang="zh-CN" sz="1200" b="1" dirty="0">
                <a:solidFill>
                  <a:schemeClr val="tx1"/>
                </a:solidFill>
              </a:rPr>
              <a:t>u</a:t>
            </a:r>
            <a:r>
              <a:rPr lang="en-US" altLang="zh-CN" sz="1200" b="1" baseline="-25000" dirty="0">
                <a:solidFill>
                  <a:schemeClr val="tx1"/>
                </a:solidFill>
              </a:rPr>
              <a:t>5 </a:t>
            </a:r>
          </a:p>
          <a:p>
            <a:r>
              <a:rPr lang="en-US" altLang="zh-CN" sz="1200" b="1" dirty="0">
                <a:solidFill>
                  <a:schemeClr val="tx1"/>
                </a:solidFill>
              </a:rPr>
              <a:t>R: v</a:t>
            </a:r>
            <a:r>
              <a:rPr lang="en-US" altLang="zh-CN" sz="1200" b="1" baseline="-25000" dirty="0">
                <a:solidFill>
                  <a:schemeClr val="tx1"/>
                </a:solidFill>
              </a:rPr>
              <a:t>3</a:t>
            </a:r>
            <a:r>
              <a:rPr lang="en-US" altLang="zh-CN" sz="1200" b="1" dirty="0">
                <a:solidFill>
                  <a:schemeClr val="tx1"/>
                </a:solidFill>
              </a:rPr>
              <a:t> v</a:t>
            </a:r>
            <a:r>
              <a:rPr lang="en-US" altLang="zh-CN" sz="1200" b="1" baseline="-25000" dirty="0">
                <a:solidFill>
                  <a:schemeClr val="tx1"/>
                </a:solidFill>
              </a:rPr>
              <a:t>4 </a:t>
            </a:r>
          </a:p>
          <a:p>
            <a:r>
              <a:rPr lang="en-US" altLang="zh-CN" sz="1200" b="1" dirty="0">
                <a:solidFill>
                  <a:schemeClr val="tx1"/>
                </a:solidFill>
              </a:rPr>
              <a:t>C: v</a:t>
            </a:r>
            <a:r>
              <a:rPr lang="en-US" altLang="zh-CN" sz="1200" b="1" baseline="-25000" dirty="0">
                <a:solidFill>
                  <a:schemeClr val="tx1"/>
                </a:solidFill>
              </a:rPr>
              <a:t>5</a:t>
            </a:r>
            <a:r>
              <a:rPr lang="en-US" altLang="zh-CN" sz="1200" b="1" dirty="0">
                <a:solidFill>
                  <a:schemeClr val="tx1"/>
                </a:solidFill>
              </a:rPr>
              <a:t> v</a:t>
            </a:r>
            <a:r>
              <a:rPr lang="en-US" altLang="zh-CN" sz="1200" b="1" baseline="-25000" dirty="0">
                <a:solidFill>
                  <a:schemeClr val="tx1"/>
                </a:solidFill>
              </a:rPr>
              <a:t>6</a:t>
            </a:r>
            <a:endParaRPr lang="zh-CN" altLang="en-US" sz="1200" b="1" dirty="0">
              <a:solidFill>
                <a:schemeClr val="tx1"/>
              </a:solidFill>
            </a:endParaRPr>
          </a:p>
        </p:txBody>
      </p:sp>
      <p:cxnSp>
        <p:nvCxnSpPr>
          <p:cNvPr id="85" name="直接箭头连接符 84">
            <a:extLst>
              <a:ext uri="{FF2B5EF4-FFF2-40B4-BE49-F238E27FC236}">
                <a16:creationId xmlns:a16="http://schemas.microsoft.com/office/drawing/2014/main" id="{6F3188A4-10E3-4774-A76F-E688E08DFC36}"/>
              </a:ext>
            </a:extLst>
          </p:cNvPr>
          <p:cNvCxnSpPr>
            <a:cxnSpLocks/>
            <a:stCxn id="81" idx="2"/>
            <a:endCxn id="82" idx="0"/>
          </p:cNvCxnSpPr>
          <p:nvPr/>
        </p:nvCxnSpPr>
        <p:spPr>
          <a:xfrm flipH="1">
            <a:off x="8560130" y="1672775"/>
            <a:ext cx="54000" cy="935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35F9DEBF-DF74-4B7B-8242-513BBAE6B5E5}"/>
              </a:ext>
            </a:extLst>
          </p:cNvPr>
          <p:cNvCxnSpPr>
            <a:cxnSpLocks/>
            <a:stCxn id="82" idx="2"/>
            <a:endCxn id="88" idx="0"/>
          </p:cNvCxnSpPr>
          <p:nvPr/>
        </p:nvCxnSpPr>
        <p:spPr>
          <a:xfrm flipH="1">
            <a:off x="7484106" y="3255864"/>
            <a:ext cx="1076024" cy="935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C414DD86-B9A7-4FD8-B726-CC5EA9474637}"/>
              </a:ext>
            </a:extLst>
          </p:cNvPr>
          <p:cNvSpPr txBox="1"/>
          <p:nvPr/>
        </p:nvSpPr>
        <p:spPr>
          <a:xfrm>
            <a:off x="8298416" y="2005064"/>
            <a:ext cx="629920" cy="338554"/>
          </a:xfrm>
          <a:prstGeom prst="rect">
            <a:avLst/>
          </a:prstGeom>
          <a:noFill/>
        </p:spPr>
        <p:txBody>
          <a:bodyPr wrap="square" rtlCol="0">
            <a:spAutoFit/>
          </a:bodyPr>
          <a:lstStyle/>
          <a:p>
            <a:r>
              <a:rPr lang="en-US" altLang="zh-CN" sz="1600" b="1" dirty="0"/>
              <a:t>v</a:t>
            </a:r>
            <a:r>
              <a:rPr lang="en-US" altLang="zh-CN" sz="1600" b="1" baseline="-25000" dirty="0"/>
              <a:t>3 </a:t>
            </a:r>
            <a:r>
              <a:rPr lang="en-US" altLang="zh-CN" sz="1600" b="1" dirty="0"/>
              <a:t>(v</a:t>
            </a:r>
            <a:r>
              <a:rPr lang="en-US" altLang="zh-CN" sz="1600" b="1" baseline="-25000" dirty="0"/>
              <a:t>4</a:t>
            </a:r>
            <a:r>
              <a:rPr lang="en-US" altLang="zh-CN" sz="1600" b="1" dirty="0"/>
              <a:t>)</a:t>
            </a:r>
            <a:endParaRPr lang="zh-CN" altLang="en-US" sz="1600" b="1" dirty="0"/>
          </a:p>
        </p:txBody>
      </p:sp>
      <p:sp>
        <p:nvSpPr>
          <p:cNvPr id="88" name="矩形: 圆角 87">
            <a:extLst>
              <a:ext uri="{FF2B5EF4-FFF2-40B4-BE49-F238E27FC236}">
                <a16:creationId xmlns:a16="http://schemas.microsoft.com/office/drawing/2014/main" id="{4698758D-A91A-4066-BF8B-D40EF8C89427}"/>
              </a:ext>
            </a:extLst>
          </p:cNvPr>
          <p:cNvSpPr/>
          <p:nvPr/>
        </p:nvSpPr>
        <p:spPr>
          <a:xfrm>
            <a:off x="6872106" y="4190954"/>
            <a:ext cx="1224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 </a:t>
            </a:r>
            <a:r>
              <a:rPr lang="en-US" altLang="zh-CN" sz="1400" b="1" dirty="0">
                <a:solidFill>
                  <a:schemeClr val="tx1"/>
                </a:solidFill>
              </a:rPr>
              <a:t>v</a:t>
            </a:r>
            <a:r>
              <a:rPr lang="en-US" altLang="zh-CN" sz="1400" b="1" baseline="-25000" dirty="0">
                <a:solidFill>
                  <a:schemeClr val="tx1"/>
                </a:solidFill>
              </a:rPr>
              <a:t>5</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sp>
        <p:nvSpPr>
          <p:cNvPr id="89" name="矩形: 圆角 88">
            <a:extLst>
              <a:ext uri="{FF2B5EF4-FFF2-40B4-BE49-F238E27FC236}">
                <a16:creationId xmlns:a16="http://schemas.microsoft.com/office/drawing/2014/main" id="{69DE1D59-C832-4852-A0CF-B4CF8AB7C91F}"/>
              </a:ext>
            </a:extLst>
          </p:cNvPr>
          <p:cNvSpPr/>
          <p:nvPr/>
        </p:nvSpPr>
        <p:spPr>
          <a:xfrm>
            <a:off x="9024155" y="4192674"/>
            <a:ext cx="1080000" cy="648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0" rIns="36000" bIns="0" rtlCol="0" anchor="ctr">
            <a:normAutofit fontScale="85000" lnSpcReduction="10000"/>
          </a:bodyPr>
          <a:lstStyle/>
          <a:p>
            <a:r>
              <a:rPr lang="en-US" altLang="zh-CN" sz="1400" b="1" dirty="0">
                <a:solidFill>
                  <a:schemeClr val="tx1"/>
                </a:solidFill>
              </a:rPr>
              <a:t>L: u</a:t>
            </a:r>
            <a:r>
              <a:rPr lang="en-US" altLang="zh-CN" sz="1400" b="1" baseline="-25000" dirty="0">
                <a:solidFill>
                  <a:schemeClr val="tx1"/>
                </a:solidFill>
              </a:rPr>
              <a:t>5</a:t>
            </a:r>
            <a:r>
              <a:rPr lang="en-US" altLang="zh-CN" sz="1400" b="1" dirty="0">
                <a:solidFill>
                  <a:schemeClr val="tx1"/>
                </a:solidFill>
              </a:rPr>
              <a:t> </a:t>
            </a:r>
            <a:endParaRPr lang="zh-CN" altLang="en-US" sz="1400" b="1" dirty="0">
              <a:solidFill>
                <a:schemeClr val="tx1"/>
              </a:solidFill>
            </a:endParaRPr>
          </a:p>
          <a:p>
            <a:r>
              <a:rPr lang="en-US" altLang="zh-CN" sz="1400" b="1" dirty="0">
                <a:solidFill>
                  <a:schemeClr val="tx1"/>
                </a:solidFill>
              </a:rPr>
              <a:t>R: v</a:t>
            </a:r>
            <a:r>
              <a:rPr lang="en-US" altLang="zh-CN" sz="1400" b="1" baseline="-25000" dirty="0">
                <a:solidFill>
                  <a:schemeClr val="tx1"/>
                </a:solidFill>
              </a:rPr>
              <a:t>3</a:t>
            </a:r>
            <a:r>
              <a:rPr lang="en-US" altLang="zh-CN" sz="1400" b="1" dirty="0">
                <a:solidFill>
                  <a:schemeClr val="tx1"/>
                </a:solidFill>
              </a:rPr>
              <a:t> v</a:t>
            </a:r>
            <a:r>
              <a:rPr lang="en-US" altLang="zh-CN" sz="1400" b="1" baseline="-25000" dirty="0">
                <a:solidFill>
                  <a:schemeClr val="tx1"/>
                </a:solidFill>
              </a:rPr>
              <a:t>4</a:t>
            </a:r>
            <a:r>
              <a:rPr lang="en-US" altLang="zh-CN" sz="1400" b="1" dirty="0">
                <a:solidFill>
                  <a:schemeClr val="tx1"/>
                </a:solidFill>
              </a:rPr>
              <a:t> v</a:t>
            </a:r>
            <a:r>
              <a:rPr lang="en-US" altLang="zh-CN" sz="1400" b="1" baseline="-25000" dirty="0">
                <a:solidFill>
                  <a:schemeClr val="tx1"/>
                </a:solidFill>
              </a:rPr>
              <a:t>6 </a:t>
            </a:r>
          </a:p>
          <a:p>
            <a:r>
              <a:rPr lang="en-US" altLang="zh-CN" sz="1400" b="1" dirty="0">
                <a:solidFill>
                  <a:schemeClr val="tx1"/>
                </a:solidFill>
              </a:rPr>
              <a:t>C: </a:t>
            </a:r>
            <a:r>
              <a:rPr lang="zh-CN" altLang="en-US" sz="1400" b="1" dirty="0">
                <a:solidFill>
                  <a:schemeClr val="tx1"/>
                </a:solidFill>
              </a:rPr>
              <a:t>空</a:t>
            </a:r>
          </a:p>
        </p:txBody>
      </p:sp>
      <p:cxnSp>
        <p:nvCxnSpPr>
          <p:cNvPr id="90" name="直接箭头连接符 89">
            <a:extLst>
              <a:ext uri="{FF2B5EF4-FFF2-40B4-BE49-F238E27FC236}">
                <a16:creationId xmlns:a16="http://schemas.microsoft.com/office/drawing/2014/main" id="{AA8169DE-410E-4299-839A-278F9572077D}"/>
              </a:ext>
            </a:extLst>
          </p:cNvPr>
          <p:cNvCxnSpPr>
            <a:cxnSpLocks/>
            <a:stCxn id="82" idx="2"/>
            <a:endCxn id="89" idx="0"/>
          </p:cNvCxnSpPr>
          <p:nvPr/>
        </p:nvCxnSpPr>
        <p:spPr>
          <a:xfrm>
            <a:off x="8560130" y="3255864"/>
            <a:ext cx="1004025" cy="936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F5544FD3-8D0E-4AB2-9B50-8EDE25E84484}"/>
              </a:ext>
            </a:extLst>
          </p:cNvPr>
          <p:cNvSpPr txBox="1"/>
          <p:nvPr/>
        </p:nvSpPr>
        <p:spPr>
          <a:xfrm>
            <a:off x="7704845" y="3618238"/>
            <a:ext cx="629920" cy="338554"/>
          </a:xfrm>
          <a:prstGeom prst="rect">
            <a:avLst/>
          </a:prstGeom>
          <a:noFill/>
        </p:spPr>
        <p:txBody>
          <a:bodyPr wrap="square" rtlCol="0">
            <a:spAutoFit/>
          </a:bodyPr>
          <a:lstStyle/>
          <a:p>
            <a:r>
              <a:rPr lang="en-US" altLang="zh-CN" sz="1600" b="1" dirty="0"/>
              <a:t>v</a:t>
            </a:r>
            <a:r>
              <a:rPr lang="en-US" altLang="zh-CN" sz="1600" b="1" baseline="-25000" dirty="0"/>
              <a:t>5 </a:t>
            </a:r>
            <a:r>
              <a:rPr lang="en-US" altLang="zh-CN" sz="1600" b="1" dirty="0"/>
              <a:t>(v</a:t>
            </a:r>
            <a:r>
              <a:rPr lang="en-US" altLang="zh-CN" sz="1600" b="1" baseline="-25000" dirty="0"/>
              <a:t>6</a:t>
            </a:r>
            <a:r>
              <a:rPr lang="en-US" altLang="zh-CN" sz="1600" b="1" dirty="0"/>
              <a:t>)</a:t>
            </a:r>
            <a:endParaRPr lang="zh-CN" altLang="en-US" sz="1600" b="1" dirty="0"/>
          </a:p>
        </p:txBody>
      </p:sp>
      <p:sp>
        <p:nvSpPr>
          <p:cNvPr id="92" name="文本框 91">
            <a:extLst>
              <a:ext uri="{FF2B5EF4-FFF2-40B4-BE49-F238E27FC236}">
                <a16:creationId xmlns:a16="http://schemas.microsoft.com/office/drawing/2014/main" id="{136169D9-DDA4-461D-BF57-C1F1D0B94A44}"/>
              </a:ext>
            </a:extLst>
          </p:cNvPr>
          <p:cNvSpPr txBox="1"/>
          <p:nvPr/>
        </p:nvSpPr>
        <p:spPr>
          <a:xfrm>
            <a:off x="8965710" y="3616204"/>
            <a:ext cx="629920" cy="338554"/>
          </a:xfrm>
          <a:prstGeom prst="rect">
            <a:avLst/>
          </a:prstGeom>
          <a:noFill/>
        </p:spPr>
        <p:txBody>
          <a:bodyPr wrap="square" rtlCol="0">
            <a:spAutoFit/>
          </a:bodyPr>
          <a:lstStyle/>
          <a:p>
            <a:r>
              <a:rPr lang="en-US" altLang="zh-CN" sz="1600" b="1" dirty="0"/>
              <a:t>v</a:t>
            </a:r>
            <a:r>
              <a:rPr lang="en-US" altLang="zh-CN" sz="1600" b="1" baseline="-25000" dirty="0"/>
              <a:t>6</a:t>
            </a:r>
            <a:endParaRPr lang="zh-CN" altLang="en-US" sz="1600" b="1" dirty="0"/>
          </a:p>
        </p:txBody>
      </p:sp>
      <p:grpSp>
        <p:nvGrpSpPr>
          <p:cNvPr id="93" name="组合 92">
            <a:extLst>
              <a:ext uri="{FF2B5EF4-FFF2-40B4-BE49-F238E27FC236}">
                <a16:creationId xmlns:a16="http://schemas.microsoft.com/office/drawing/2014/main" id="{A746A878-BA6E-4455-8D95-39F3774D9FF6}"/>
              </a:ext>
            </a:extLst>
          </p:cNvPr>
          <p:cNvGrpSpPr/>
          <p:nvPr/>
        </p:nvGrpSpPr>
        <p:grpSpPr>
          <a:xfrm>
            <a:off x="6789922" y="4190954"/>
            <a:ext cx="470385" cy="648000"/>
            <a:chOff x="1699499" y="1512728"/>
            <a:chExt cx="470385" cy="711200"/>
          </a:xfrm>
        </p:grpSpPr>
        <p:cxnSp>
          <p:nvCxnSpPr>
            <p:cNvPr id="94" name="直接连接符 93">
              <a:extLst>
                <a:ext uri="{FF2B5EF4-FFF2-40B4-BE49-F238E27FC236}">
                  <a16:creationId xmlns:a16="http://schemas.microsoft.com/office/drawing/2014/main" id="{FA9569CD-2524-4D18-B826-045801A65AED}"/>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7939ECB-FE21-4E82-93A1-379B049D9C2C}"/>
                    </a:ext>
                  </a:extLst>
                </p:cNvPr>
                <p:cNvSpPr txBox="1"/>
                <p:nvPr/>
              </p:nvSpPr>
              <p:spPr>
                <a:xfrm>
                  <a:off x="1699499" y="1658145"/>
                  <a:ext cx="470385"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154" name="文本框 153">
                  <a:extLst>
                    <a:ext uri="{FF2B5EF4-FFF2-40B4-BE49-F238E27FC236}">
                      <a16:creationId xmlns:a16="http://schemas.microsoft.com/office/drawing/2014/main" id="{F9961ABF-B5E9-47FC-876F-8E42C8A77F6E}"/>
                    </a:ext>
                  </a:extLst>
                </p:cNvPr>
                <p:cNvSpPr txBox="1">
                  <a:spLocks noRot="1" noChangeAspect="1" noMove="1" noResize="1" noEditPoints="1" noAdjustHandles="1" noChangeArrowheads="1" noChangeShapeType="1" noTextEdit="1"/>
                </p:cNvSpPr>
                <p:nvPr/>
              </p:nvSpPr>
              <p:spPr>
                <a:xfrm>
                  <a:off x="1699499" y="1658145"/>
                  <a:ext cx="470385" cy="405353"/>
                </a:xfrm>
                <a:prstGeom prst="rect">
                  <a:avLst/>
                </a:prstGeom>
                <a:blipFill>
                  <a:blip r:embed="rId2"/>
                  <a:stretch>
                    <a:fillRect/>
                  </a:stretch>
                </a:blipFill>
              </p:spPr>
              <p:txBody>
                <a:bodyPr/>
                <a:lstStyle/>
                <a:p>
                  <a:r>
                    <a:rPr lang="zh-CN" altLang="en-US">
                      <a:noFill/>
                    </a:rPr>
                    <a:t> </a:t>
                  </a:r>
                </a:p>
              </p:txBody>
            </p:sp>
          </mc:Fallback>
        </mc:AlternateContent>
      </p:grpSp>
      <p:grpSp>
        <p:nvGrpSpPr>
          <p:cNvPr id="96" name="组合 95">
            <a:extLst>
              <a:ext uri="{FF2B5EF4-FFF2-40B4-BE49-F238E27FC236}">
                <a16:creationId xmlns:a16="http://schemas.microsoft.com/office/drawing/2014/main" id="{7AE3E517-59D8-4DE1-AFAD-4FA075D25587}"/>
              </a:ext>
            </a:extLst>
          </p:cNvPr>
          <p:cNvGrpSpPr/>
          <p:nvPr/>
        </p:nvGrpSpPr>
        <p:grpSpPr>
          <a:xfrm>
            <a:off x="8945074" y="4192674"/>
            <a:ext cx="475708" cy="648000"/>
            <a:chOff x="1699499" y="1512728"/>
            <a:chExt cx="475708" cy="711200"/>
          </a:xfrm>
        </p:grpSpPr>
        <p:cxnSp>
          <p:nvCxnSpPr>
            <p:cNvPr id="97" name="直接连接符 96">
              <a:extLst>
                <a:ext uri="{FF2B5EF4-FFF2-40B4-BE49-F238E27FC236}">
                  <a16:creationId xmlns:a16="http://schemas.microsoft.com/office/drawing/2014/main" id="{6E4EAA80-9ABE-417F-AE63-82BB4C8387A4}"/>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8188B0C-E9BA-44BC-AEEF-23E92183D66F}"/>
                    </a:ext>
                  </a:extLst>
                </p:cNvPr>
                <p:cNvSpPr txBox="1"/>
                <p:nvPr/>
              </p:nvSpPr>
              <p:spPr>
                <a:xfrm>
                  <a:off x="1699499" y="1658145"/>
                  <a:ext cx="475708"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157" name="文本框 156">
                  <a:extLst>
                    <a:ext uri="{FF2B5EF4-FFF2-40B4-BE49-F238E27FC236}">
                      <a16:creationId xmlns:a16="http://schemas.microsoft.com/office/drawing/2014/main" id="{96637DD2-6D52-4FA7-9902-F662CADE9125}"/>
                    </a:ext>
                  </a:extLst>
                </p:cNvPr>
                <p:cNvSpPr txBox="1">
                  <a:spLocks noRot="1" noChangeAspect="1" noMove="1" noResize="1" noEditPoints="1" noAdjustHandles="1" noChangeArrowheads="1" noChangeShapeType="1" noTextEdit="1"/>
                </p:cNvSpPr>
                <p:nvPr/>
              </p:nvSpPr>
              <p:spPr>
                <a:xfrm>
                  <a:off x="1699499" y="1658145"/>
                  <a:ext cx="475708" cy="405353"/>
                </a:xfrm>
                <a:prstGeom prst="rect">
                  <a:avLst/>
                </a:prstGeom>
                <a:blipFill>
                  <a:blip r:embed="rId3"/>
                  <a:stretch>
                    <a:fillRect/>
                  </a:stretch>
                </a:blipFill>
              </p:spPr>
              <p:txBody>
                <a:bodyPr/>
                <a:lstStyle/>
                <a:p>
                  <a:r>
                    <a:rPr lang="zh-CN" altLang="en-US">
                      <a:noFill/>
                    </a:rPr>
                    <a:t> </a:t>
                  </a:r>
                </a:p>
              </p:txBody>
            </p:sp>
          </mc:Fallback>
        </mc:AlternateContent>
      </p:grpSp>
      <p:grpSp>
        <p:nvGrpSpPr>
          <p:cNvPr id="99" name="组合 98">
            <a:extLst>
              <a:ext uri="{FF2B5EF4-FFF2-40B4-BE49-F238E27FC236}">
                <a16:creationId xmlns:a16="http://schemas.microsoft.com/office/drawing/2014/main" id="{5653B3B8-51B5-4618-A4C8-36A4595EFE4C}"/>
              </a:ext>
            </a:extLst>
          </p:cNvPr>
          <p:cNvGrpSpPr/>
          <p:nvPr/>
        </p:nvGrpSpPr>
        <p:grpSpPr>
          <a:xfrm>
            <a:off x="7931978" y="2623172"/>
            <a:ext cx="445122" cy="648000"/>
            <a:chOff x="1692606" y="1512728"/>
            <a:chExt cx="445122" cy="711200"/>
          </a:xfrm>
        </p:grpSpPr>
        <p:cxnSp>
          <p:nvCxnSpPr>
            <p:cNvPr id="100" name="直接连接符 99">
              <a:extLst>
                <a:ext uri="{FF2B5EF4-FFF2-40B4-BE49-F238E27FC236}">
                  <a16:creationId xmlns:a16="http://schemas.microsoft.com/office/drawing/2014/main" id="{1305FA1F-3C0E-47BB-8FAD-2793BD4D94B7}"/>
                </a:ext>
              </a:extLst>
            </p:cNvPr>
            <p:cNvCxnSpPr/>
            <p:nvPr/>
          </p:nvCxnSpPr>
          <p:spPr>
            <a:xfrm>
              <a:off x="2045652" y="1512728"/>
              <a:ext cx="0" cy="711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575D6D7B-E264-4657-842A-48D6F27D0A59}"/>
                    </a:ext>
                  </a:extLst>
                </p:cNvPr>
                <p:cNvSpPr txBox="1"/>
                <p:nvPr/>
              </p:nvSpPr>
              <p:spPr>
                <a:xfrm>
                  <a:off x="1692606" y="1656960"/>
                  <a:ext cx="445122" cy="405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en-US" altLang="zh-CN" b="0" dirty="0"/>
                </a:p>
              </p:txBody>
            </p:sp>
          </mc:Choice>
          <mc:Fallback xmlns="">
            <p:sp>
              <p:nvSpPr>
                <p:cNvPr id="178" name="文本框 177">
                  <a:extLst>
                    <a:ext uri="{FF2B5EF4-FFF2-40B4-BE49-F238E27FC236}">
                      <a16:creationId xmlns:a16="http://schemas.microsoft.com/office/drawing/2014/main" id="{3CD0DFC6-C21E-4E22-9F0E-F6C7E2346C66}"/>
                    </a:ext>
                  </a:extLst>
                </p:cNvPr>
                <p:cNvSpPr txBox="1">
                  <a:spLocks noRot="1" noChangeAspect="1" noMove="1" noResize="1" noEditPoints="1" noAdjustHandles="1" noChangeArrowheads="1" noChangeShapeType="1" noTextEdit="1"/>
                </p:cNvSpPr>
                <p:nvPr/>
              </p:nvSpPr>
              <p:spPr>
                <a:xfrm>
                  <a:off x="1692606" y="1656960"/>
                  <a:ext cx="445122" cy="405353"/>
                </a:xfrm>
                <a:prstGeom prst="rect">
                  <a:avLst/>
                </a:prstGeom>
                <a:blipFill>
                  <a:blip r:embed="rId4"/>
                  <a:stretch>
                    <a:fillRect/>
                  </a:stretch>
                </a:blipFill>
              </p:spPr>
              <p:txBody>
                <a:bodyPr/>
                <a:lstStyle/>
                <a:p>
                  <a:r>
                    <a:rPr lang="zh-CN" altLang="en-US">
                      <a:noFill/>
                    </a:rPr>
                    <a:t> </a:t>
                  </a:r>
                </a:p>
              </p:txBody>
            </p:sp>
          </mc:Fallback>
        </mc:AlternateContent>
      </p:grpSp>
      <p:sp>
        <p:nvSpPr>
          <p:cNvPr id="102" name="云形 101">
            <a:extLst>
              <a:ext uri="{FF2B5EF4-FFF2-40B4-BE49-F238E27FC236}">
                <a16:creationId xmlns:a16="http://schemas.microsoft.com/office/drawing/2014/main" id="{022B875A-A28E-4A00-BC16-DA65893C9726}"/>
              </a:ext>
            </a:extLst>
          </p:cNvPr>
          <p:cNvSpPr/>
          <p:nvPr/>
        </p:nvSpPr>
        <p:spPr>
          <a:xfrm>
            <a:off x="5990356" y="2504236"/>
            <a:ext cx="1147283" cy="845836"/>
          </a:xfrm>
          <a:prstGeom prst="clou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箭头连接符 102">
            <a:extLst>
              <a:ext uri="{FF2B5EF4-FFF2-40B4-BE49-F238E27FC236}">
                <a16:creationId xmlns:a16="http://schemas.microsoft.com/office/drawing/2014/main" id="{A4AF9D0A-1109-4C49-AFE4-96EDCB3E1C9A}"/>
              </a:ext>
            </a:extLst>
          </p:cNvPr>
          <p:cNvCxnSpPr>
            <a:cxnSpLocks/>
            <a:stCxn id="81" idx="2"/>
            <a:endCxn id="102" idx="3"/>
          </p:cNvCxnSpPr>
          <p:nvPr/>
        </p:nvCxnSpPr>
        <p:spPr>
          <a:xfrm flipH="1">
            <a:off x="6563998" y="1672775"/>
            <a:ext cx="2050132" cy="87982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EB03AC6B-071E-4F05-94F5-F15D0229722B}"/>
              </a:ext>
            </a:extLst>
          </p:cNvPr>
          <p:cNvCxnSpPr>
            <a:cxnSpLocks/>
            <a:stCxn id="81" idx="2"/>
            <a:endCxn id="109" idx="3"/>
          </p:cNvCxnSpPr>
          <p:nvPr/>
        </p:nvCxnSpPr>
        <p:spPr>
          <a:xfrm>
            <a:off x="8614130" y="1672775"/>
            <a:ext cx="1942132" cy="899840"/>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105" name="表格 104">
            <a:extLst>
              <a:ext uri="{FF2B5EF4-FFF2-40B4-BE49-F238E27FC236}">
                <a16:creationId xmlns:a16="http://schemas.microsoft.com/office/drawing/2014/main" id="{035FA76D-E995-4BE0-910F-C5ADB003C404}"/>
              </a:ext>
            </a:extLst>
          </p:cNvPr>
          <p:cNvGraphicFramePr>
            <a:graphicFrameLocks noGrp="1"/>
          </p:cNvGraphicFramePr>
          <p:nvPr>
            <p:extLst>
              <p:ext uri="{D42A27DB-BD31-4B8C-83A1-F6EECF244321}">
                <p14:modId xmlns:p14="http://schemas.microsoft.com/office/powerpoint/2010/main" val="918044151"/>
              </p:ext>
            </p:extLst>
          </p:nvPr>
        </p:nvGraphicFramePr>
        <p:xfrm>
          <a:off x="10770429" y="1011254"/>
          <a:ext cx="1265600" cy="640080"/>
        </p:xfrm>
        <a:graphic>
          <a:graphicData uri="http://schemas.openxmlformats.org/drawingml/2006/table">
            <a:tbl>
              <a:tblPr firstRow="1" bandRow="1">
                <a:tableStyleId>{5C22544A-7EE6-4342-B048-85BDC9FD1C3A}</a:tableStyleId>
              </a:tblPr>
              <a:tblGrid>
                <a:gridCol w="257600">
                  <a:extLst>
                    <a:ext uri="{9D8B030D-6E8A-4147-A177-3AD203B41FA5}">
                      <a16:colId xmlns:a16="http://schemas.microsoft.com/office/drawing/2014/main" val="144652855"/>
                    </a:ext>
                  </a:extLst>
                </a:gridCol>
                <a:gridCol w="1008000">
                  <a:extLst>
                    <a:ext uri="{9D8B030D-6E8A-4147-A177-3AD203B41FA5}">
                      <a16:colId xmlns:a16="http://schemas.microsoft.com/office/drawing/2014/main" val="2378662973"/>
                    </a:ext>
                  </a:extLst>
                </a:gridCol>
              </a:tblGrid>
              <a:tr h="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根节点</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935932"/>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7682551"/>
                  </a:ext>
                </a:extLst>
              </a:tr>
              <a:tr h="180000">
                <a:tc>
                  <a:txBody>
                    <a:bodyPr/>
                    <a:lstStyle/>
                    <a:p>
                      <a:endParaRPr lang="zh-CN" altLang="en-US" sz="1400" b="0" dirty="0">
                        <a:solidFill>
                          <a:schemeClr val="tx1"/>
                        </a:solidFill>
                      </a:endParaRP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chemeClr val="tx1"/>
                          </a:solidFill>
                        </a:rPr>
                        <a:t>非极大二分团</a:t>
                      </a:r>
                    </a:p>
                  </a:txBody>
                  <a:tcPr marL="7200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6710431"/>
                  </a:ext>
                </a:extLst>
              </a:tr>
            </a:tbl>
          </a:graphicData>
        </a:graphic>
      </p:graphicFrame>
      <p:sp>
        <p:nvSpPr>
          <p:cNvPr id="106" name="矩形: 圆角 105">
            <a:extLst>
              <a:ext uri="{FF2B5EF4-FFF2-40B4-BE49-F238E27FC236}">
                <a16:creationId xmlns:a16="http://schemas.microsoft.com/office/drawing/2014/main" id="{D8E513E5-E3E8-4BF3-BA94-A11AF8D232E7}"/>
              </a:ext>
            </a:extLst>
          </p:cNvPr>
          <p:cNvSpPr/>
          <p:nvPr/>
        </p:nvSpPr>
        <p:spPr>
          <a:xfrm>
            <a:off x="10837710" y="1052673"/>
            <a:ext cx="178004" cy="130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7" name="矩形: 圆角 106">
            <a:extLst>
              <a:ext uri="{FF2B5EF4-FFF2-40B4-BE49-F238E27FC236}">
                <a16:creationId xmlns:a16="http://schemas.microsoft.com/office/drawing/2014/main" id="{9EE3A548-1358-47D7-AB53-84BA97014BF2}"/>
              </a:ext>
            </a:extLst>
          </p:cNvPr>
          <p:cNvSpPr/>
          <p:nvPr/>
        </p:nvSpPr>
        <p:spPr>
          <a:xfrm>
            <a:off x="10837710" y="1266294"/>
            <a:ext cx="178004" cy="13000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8" name="矩形: 圆角 107">
            <a:extLst>
              <a:ext uri="{FF2B5EF4-FFF2-40B4-BE49-F238E27FC236}">
                <a16:creationId xmlns:a16="http://schemas.microsoft.com/office/drawing/2014/main" id="{137C16BC-33F3-4CA7-B55D-81365654BF38}"/>
              </a:ext>
            </a:extLst>
          </p:cNvPr>
          <p:cNvSpPr/>
          <p:nvPr/>
        </p:nvSpPr>
        <p:spPr>
          <a:xfrm>
            <a:off x="10837710" y="1479915"/>
            <a:ext cx="178004" cy="13000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solidFill>
                <a:schemeClr val="tx1"/>
              </a:solidFill>
            </a:endParaRPr>
          </a:p>
        </p:txBody>
      </p:sp>
      <p:sp>
        <p:nvSpPr>
          <p:cNvPr id="109" name="云形 108">
            <a:extLst>
              <a:ext uri="{FF2B5EF4-FFF2-40B4-BE49-F238E27FC236}">
                <a16:creationId xmlns:a16="http://schemas.microsoft.com/office/drawing/2014/main" id="{D3D8E75E-C56C-41EB-AA98-19B7DE3047DF}"/>
              </a:ext>
            </a:extLst>
          </p:cNvPr>
          <p:cNvSpPr/>
          <p:nvPr/>
        </p:nvSpPr>
        <p:spPr>
          <a:xfrm>
            <a:off x="9982620" y="2524254"/>
            <a:ext cx="1147283" cy="845836"/>
          </a:xfrm>
          <a:prstGeom prst="clou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对话气泡: 椭圆形 109">
                <a:extLst>
                  <a:ext uri="{FF2B5EF4-FFF2-40B4-BE49-F238E27FC236}">
                    <a16:creationId xmlns:a16="http://schemas.microsoft.com/office/drawing/2014/main" id="{406B6FDE-060F-4F4E-BADB-8EA2BF270E43}"/>
                  </a:ext>
                </a:extLst>
              </p:cNvPr>
              <p:cNvSpPr/>
              <p:nvPr/>
            </p:nvSpPr>
            <p:spPr>
              <a:xfrm>
                <a:off x="5084232" y="3892435"/>
                <a:ext cx="1516432" cy="1210600"/>
              </a:xfrm>
              <a:prstGeom prst="wedgeEllipseCallout">
                <a:avLst>
                  <a:gd name="adj1" fmla="val 63806"/>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由于</a:t>
                </a:r>
                <a:r>
                  <a:rPr lang="zh-CN" altLang="en-US" sz="1400" b="1" dirty="0">
                    <a:solidFill>
                      <a:schemeClr val="tx1"/>
                    </a:solidFill>
                  </a:rPr>
                  <a:t>集合枚举树结构限制</a:t>
                </a:r>
                <a:r>
                  <a:rPr lang="zh-CN" altLang="en-US" sz="1400" dirty="0">
                    <a:solidFill>
                      <a:schemeClr val="tx1"/>
                    </a:solidFill>
                  </a:rPr>
                  <a:t>，</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2</m:t>
                        </m:r>
                      </m:sub>
                    </m:sSub>
                  </m:oMath>
                </a14:m>
                <a:r>
                  <a:rPr lang="zh-CN" altLang="en-US" sz="1400" dirty="0">
                    <a:solidFill>
                      <a:schemeClr val="tx1"/>
                    </a:solidFill>
                  </a:rPr>
                  <a:t>无法加入节点</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m:t>
                        </m:r>
                      </m:sub>
                    </m:sSub>
                  </m:oMath>
                </a14:m>
                <a:endParaRPr lang="zh-CN" altLang="en-US" sz="1400" dirty="0">
                  <a:solidFill>
                    <a:schemeClr val="tx1"/>
                  </a:solidFill>
                </a:endParaRPr>
              </a:p>
            </p:txBody>
          </p:sp>
        </mc:Choice>
        <mc:Fallback xmlns="">
          <p:sp>
            <p:nvSpPr>
              <p:cNvPr id="110" name="对话气泡: 椭圆形 109">
                <a:extLst>
                  <a:ext uri="{FF2B5EF4-FFF2-40B4-BE49-F238E27FC236}">
                    <a16:creationId xmlns:a16="http://schemas.microsoft.com/office/drawing/2014/main" id="{406B6FDE-060F-4F4E-BADB-8EA2BF270E43}"/>
                  </a:ext>
                </a:extLst>
              </p:cNvPr>
              <p:cNvSpPr>
                <a:spLocks noRot="1" noChangeAspect="1" noMove="1" noResize="1" noEditPoints="1" noAdjustHandles="1" noChangeArrowheads="1" noChangeShapeType="1" noTextEdit="1"/>
              </p:cNvSpPr>
              <p:nvPr/>
            </p:nvSpPr>
            <p:spPr>
              <a:xfrm>
                <a:off x="5084232" y="3892435"/>
                <a:ext cx="1516432" cy="1210600"/>
              </a:xfrm>
              <a:prstGeom prst="wedgeEllipseCallout">
                <a:avLst>
                  <a:gd name="adj1" fmla="val 63806"/>
                  <a:gd name="adj2" fmla="val 3515"/>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对话气泡: 椭圆形 110">
                <a:extLst>
                  <a:ext uri="{FF2B5EF4-FFF2-40B4-BE49-F238E27FC236}">
                    <a16:creationId xmlns:a16="http://schemas.microsoft.com/office/drawing/2014/main" id="{14B53A20-4198-4F4D-A12E-EE82E16ABCBD}"/>
                  </a:ext>
                </a:extLst>
              </p:cNvPr>
              <p:cNvSpPr/>
              <p:nvPr/>
            </p:nvSpPr>
            <p:spPr>
              <a:xfrm>
                <a:off x="10519597" y="3796900"/>
                <a:ext cx="1516432" cy="1210600"/>
              </a:xfrm>
              <a:prstGeom prst="wedgeEllipseCallout">
                <a:avLst>
                  <a:gd name="adj1" fmla="val -74565"/>
                  <a:gd name="adj2" fmla="val 35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216000" rIns="0" bIns="0" rtlCol="0" anchor="ctr"/>
              <a:lstStyle/>
              <a:p>
                <a:pPr algn="ctr"/>
                <a:r>
                  <a:rPr lang="zh-CN" altLang="en-US" sz="1400" dirty="0">
                    <a:solidFill>
                      <a:schemeClr val="tx1"/>
                    </a:solidFill>
                  </a:rPr>
                  <a:t>由于节点</a:t>
                </a:r>
                <a14:m>
                  <m:oMath xmlns:m="http://schemas.openxmlformats.org/officeDocument/2006/math">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𝑥</m:t>
                        </m:r>
                      </m:e>
                      <m:sub>
                        <m:r>
                          <a:rPr lang="en-US" altLang="zh-CN" sz="1400" b="0" i="1" smtClean="0">
                            <a:solidFill>
                              <a:srgbClr val="FF0000"/>
                            </a:solidFill>
                            <a:latin typeface="Cambria Math" panose="02040503050406030204" pitchFamily="18" charset="0"/>
                          </a:rPr>
                          <m:t>1</m:t>
                        </m:r>
                      </m:sub>
                    </m:sSub>
                  </m:oMath>
                </a14:m>
                <a:r>
                  <a:rPr lang="zh-CN" altLang="en-US" sz="1400" b="0" dirty="0">
                    <a:solidFill>
                      <a:srgbClr val="FF0000"/>
                    </a:solidFill>
                  </a:rPr>
                  <a:t>未通过节点检查</a:t>
                </a:r>
                <a:r>
                  <a:rPr lang="zh-CN" altLang="en-US" sz="1400" b="0" dirty="0">
                    <a:solidFill>
                      <a:schemeClr val="tx1"/>
                    </a:solidFill>
                  </a:rPr>
                  <a:t>，</a:t>
                </a:r>
                <a:r>
                  <a:rPr lang="zh-CN" altLang="en-US" sz="1400" b="1" dirty="0">
                    <a:solidFill>
                      <a:schemeClr val="tx1"/>
                    </a:solidFill>
                  </a:rPr>
                  <a:t>被动</a:t>
                </a:r>
                <a:r>
                  <a:rPr lang="zh-CN" altLang="en-US" sz="1400" b="0" dirty="0">
                    <a:solidFill>
                      <a:schemeClr val="tx1"/>
                    </a:solidFill>
                  </a:rPr>
                  <a:t>的顶点合并剪枝未触发</a:t>
                </a:r>
                <a:endParaRPr lang="en-US" altLang="zh-CN" sz="1400" b="0" dirty="0">
                  <a:solidFill>
                    <a:schemeClr val="tx1"/>
                  </a:solidFill>
                </a:endParaRPr>
              </a:p>
              <a:p>
                <a:pPr algn="ctr"/>
                <a:endParaRPr lang="zh-CN" altLang="en-US" sz="1400" dirty="0">
                  <a:solidFill>
                    <a:schemeClr val="tx1"/>
                  </a:solidFill>
                </a:endParaRPr>
              </a:p>
            </p:txBody>
          </p:sp>
        </mc:Choice>
        <mc:Fallback xmlns="">
          <p:sp>
            <p:nvSpPr>
              <p:cNvPr id="111" name="对话气泡: 椭圆形 110">
                <a:extLst>
                  <a:ext uri="{FF2B5EF4-FFF2-40B4-BE49-F238E27FC236}">
                    <a16:creationId xmlns:a16="http://schemas.microsoft.com/office/drawing/2014/main" id="{14B53A20-4198-4F4D-A12E-EE82E16ABCBD}"/>
                  </a:ext>
                </a:extLst>
              </p:cNvPr>
              <p:cNvSpPr>
                <a:spLocks noRot="1" noChangeAspect="1" noMove="1" noResize="1" noEditPoints="1" noAdjustHandles="1" noChangeArrowheads="1" noChangeShapeType="1" noTextEdit="1"/>
              </p:cNvSpPr>
              <p:nvPr/>
            </p:nvSpPr>
            <p:spPr>
              <a:xfrm>
                <a:off x="10519597" y="3796900"/>
                <a:ext cx="1516432" cy="1210600"/>
              </a:xfrm>
              <a:prstGeom prst="wedgeEllipseCallout">
                <a:avLst>
                  <a:gd name="adj1" fmla="val -74565"/>
                  <a:gd name="adj2" fmla="val 3515"/>
                </a:avLst>
              </a:prstGeom>
              <a:blipFill>
                <a:blip r:embed="rId6"/>
                <a:stretch>
                  <a:fillRect b="-2475"/>
                </a:stretch>
              </a:blipFill>
              <a:ln>
                <a:solidFill>
                  <a:schemeClr val="tx1"/>
                </a:solidFill>
              </a:ln>
            </p:spPr>
            <p:txBody>
              <a:bodyPr/>
              <a:lstStyle/>
              <a:p>
                <a:r>
                  <a:rPr lang="zh-CN" altLang="en-US">
                    <a:noFill/>
                  </a:rPr>
                  <a:t> </a:t>
                </a:r>
              </a:p>
            </p:txBody>
          </p:sp>
        </mc:Fallback>
      </mc:AlternateContent>
      <p:sp>
        <p:nvSpPr>
          <p:cNvPr id="175" name="文本框 174">
            <a:extLst>
              <a:ext uri="{FF2B5EF4-FFF2-40B4-BE49-F238E27FC236}">
                <a16:creationId xmlns:a16="http://schemas.microsoft.com/office/drawing/2014/main" id="{59ACF1C3-86A6-46C6-90DE-4798409EB58A}"/>
              </a:ext>
            </a:extLst>
          </p:cNvPr>
          <p:cNvSpPr txBox="1"/>
          <p:nvPr/>
        </p:nvSpPr>
        <p:spPr>
          <a:xfrm>
            <a:off x="6479469" y="5769082"/>
            <a:ext cx="640734" cy="461665"/>
          </a:xfrm>
          <a:prstGeom prst="rect">
            <a:avLst/>
          </a:prstGeom>
          <a:noFill/>
        </p:spPr>
        <p:txBody>
          <a:bodyPr wrap="square" rtlCol="0">
            <a:spAutoFit/>
          </a:bodyPr>
          <a:lstStyle/>
          <a:p>
            <a:r>
              <a:rPr lang="en-US" altLang="zh-CN" sz="2400" dirty="0">
                <a:latin typeface="华光超粗黑_CNKI" panose="02000500000000000000" pitchFamily="2" charset="-122"/>
                <a:ea typeface="华光超粗黑_CNKI" panose="02000500000000000000" pitchFamily="2" charset="-122"/>
              </a:rPr>
              <a:t>G</a:t>
            </a:r>
            <a:r>
              <a:rPr lang="en-US" altLang="zh-CN" sz="2400" baseline="-25000" dirty="0">
                <a:latin typeface="华光超粗黑_CNKI" panose="02000500000000000000" pitchFamily="2" charset="-122"/>
                <a:ea typeface="华光超粗黑_CNKI" panose="02000500000000000000" pitchFamily="2" charset="-122"/>
              </a:rPr>
              <a:t>1</a:t>
            </a:r>
            <a:endParaRPr lang="en-US" altLang="zh-CN" sz="2400" dirty="0">
              <a:latin typeface="华光超粗黑_CNKI" panose="02000500000000000000" pitchFamily="2" charset="-122"/>
              <a:ea typeface="华光超粗黑_CNKI" panose="02000500000000000000" pitchFamily="2" charset="-122"/>
            </a:endParaRPr>
          </a:p>
        </p:txBody>
      </p:sp>
      <p:sp>
        <p:nvSpPr>
          <p:cNvPr id="208" name="流程图: 接点 207">
            <a:extLst>
              <a:ext uri="{FF2B5EF4-FFF2-40B4-BE49-F238E27FC236}">
                <a16:creationId xmlns:a16="http://schemas.microsoft.com/office/drawing/2014/main" id="{B0CA999D-850F-4E15-9D86-D41C56241975}"/>
              </a:ext>
            </a:extLst>
          </p:cNvPr>
          <p:cNvSpPr/>
          <p:nvPr/>
        </p:nvSpPr>
        <p:spPr>
          <a:xfrm rot="16200000" flipH="1">
            <a:off x="748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2</a:t>
            </a:r>
            <a:endParaRPr lang="zh-CN" altLang="en-US" dirty="0">
              <a:ln>
                <a:solidFill>
                  <a:sysClr val="windowText" lastClr="000000"/>
                </a:solidFill>
              </a:ln>
            </a:endParaRPr>
          </a:p>
        </p:txBody>
      </p:sp>
      <p:sp>
        <p:nvSpPr>
          <p:cNvPr id="209" name="流程图: 接点 208">
            <a:extLst>
              <a:ext uri="{FF2B5EF4-FFF2-40B4-BE49-F238E27FC236}">
                <a16:creationId xmlns:a16="http://schemas.microsoft.com/office/drawing/2014/main" id="{303816E8-0785-44F5-946C-4DC9C3FC4B49}"/>
              </a:ext>
            </a:extLst>
          </p:cNvPr>
          <p:cNvSpPr/>
          <p:nvPr/>
        </p:nvSpPr>
        <p:spPr>
          <a:xfrm rot="16200000" flipH="1">
            <a:off x="910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5</a:t>
            </a:r>
            <a:endParaRPr lang="zh-CN" altLang="en-US" dirty="0">
              <a:ln>
                <a:solidFill>
                  <a:sysClr val="windowText" lastClr="000000"/>
                </a:solidFill>
              </a:ln>
            </a:endParaRPr>
          </a:p>
        </p:txBody>
      </p:sp>
      <p:sp>
        <p:nvSpPr>
          <p:cNvPr id="210" name="流程图: 接点 209">
            <a:extLst>
              <a:ext uri="{FF2B5EF4-FFF2-40B4-BE49-F238E27FC236}">
                <a16:creationId xmlns:a16="http://schemas.microsoft.com/office/drawing/2014/main" id="{D47CCB05-BDD8-4415-990F-029F0C867A06}"/>
              </a:ext>
            </a:extLst>
          </p:cNvPr>
          <p:cNvSpPr/>
          <p:nvPr/>
        </p:nvSpPr>
        <p:spPr>
          <a:xfrm rot="16200000" flipH="1">
            <a:off x="6940203" y="6247275"/>
            <a:ext cx="360000" cy="360000"/>
          </a:xfrm>
          <a:prstGeom prst="flowChartConnector">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1</a:t>
            </a:r>
            <a:endParaRPr lang="zh-CN" altLang="en-US" dirty="0">
              <a:ln>
                <a:solidFill>
                  <a:sysClr val="windowText" lastClr="000000"/>
                </a:solidFill>
              </a:ln>
            </a:endParaRPr>
          </a:p>
        </p:txBody>
      </p:sp>
      <p:sp>
        <p:nvSpPr>
          <p:cNvPr id="211" name="流程图: 接点 210">
            <a:extLst>
              <a:ext uri="{FF2B5EF4-FFF2-40B4-BE49-F238E27FC236}">
                <a16:creationId xmlns:a16="http://schemas.microsoft.com/office/drawing/2014/main" id="{1B78E28B-553E-4CFB-961B-E7EC5181DC71}"/>
              </a:ext>
            </a:extLst>
          </p:cNvPr>
          <p:cNvSpPr/>
          <p:nvPr/>
        </p:nvSpPr>
        <p:spPr>
          <a:xfrm rot="16200000" flipH="1">
            <a:off x="8020265"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3</a:t>
            </a:r>
            <a:endParaRPr lang="zh-CN" altLang="en-US" dirty="0">
              <a:ln>
                <a:solidFill>
                  <a:sysClr val="windowText" lastClr="000000"/>
                </a:solidFill>
              </a:ln>
            </a:endParaRPr>
          </a:p>
        </p:txBody>
      </p:sp>
      <p:sp>
        <p:nvSpPr>
          <p:cNvPr id="212" name="流程图: 接点 211">
            <a:extLst>
              <a:ext uri="{FF2B5EF4-FFF2-40B4-BE49-F238E27FC236}">
                <a16:creationId xmlns:a16="http://schemas.microsoft.com/office/drawing/2014/main" id="{C0D0228F-9411-4421-BF29-9FB1B91B2BAD}"/>
              </a:ext>
            </a:extLst>
          </p:cNvPr>
          <p:cNvSpPr/>
          <p:nvPr/>
        </p:nvSpPr>
        <p:spPr>
          <a:xfrm rot="16200000" flipH="1">
            <a:off x="856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4</a:t>
            </a:r>
            <a:endParaRPr lang="zh-CN" altLang="en-US" dirty="0">
              <a:ln>
                <a:solidFill>
                  <a:sysClr val="windowText" lastClr="000000"/>
                </a:solidFill>
              </a:ln>
            </a:endParaRPr>
          </a:p>
        </p:txBody>
      </p:sp>
      <p:sp>
        <p:nvSpPr>
          <p:cNvPr id="213" name="流程图: 接点 212">
            <a:extLst>
              <a:ext uri="{FF2B5EF4-FFF2-40B4-BE49-F238E27FC236}">
                <a16:creationId xmlns:a16="http://schemas.microsoft.com/office/drawing/2014/main" id="{C0587ACF-EBA4-4A0F-9DC4-2DC1111EED6A}"/>
              </a:ext>
            </a:extLst>
          </p:cNvPr>
          <p:cNvSpPr/>
          <p:nvPr/>
        </p:nvSpPr>
        <p:spPr>
          <a:xfrm rot="16200000" flipH="1">
            <a:off x="964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6</a:t>
            </a:r>
            <a:endParaRPr lang="zh-CN" altLang="en-US" dirty="0">
              <a:ln>
                <a:solidFill>
                  <a:sysClr val="windowText" lastClr="000000"/>
                </a:solidFill>
              </a:ln>
            </a:endParaRPr>
          </a:p>
        </p:txBody>
      </p:sp>
      <p:sp>
        <p:nvSpPr>
          <p:cNvPr id="214" name="流程图: 接点 213">
            <a:extLst>
              <a:ext uri="{FF2B5EF4-FFF2-40B4-BE49-F238E27FC236}">
                <a16:creationId xmlns:a16="http://schemas.microsoft.com/office/drawing/2014/main" id="{1CDC9379-FAF0-4588-B918-8C751DFF1BA1}"/>
              </a:ext>
            </a:extLst>
          </p:cNvPr>
          <p:cNvSpPr/>
          <p:nvPr/>
        </p:nvSpPr>
        <p:spPr>
          <a:xfrm rot="16200000" flipH="1">
            <a:off x="10180203" y="6247275"/>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u</a:t>
            </a:r>
            <a:r>
              <a:rPr lang="en-US" altLang="zh-CN" baseline="-25000" dirty="0">
                <a:ln>
                  <a:solidFill>
                    <a:sysClr val="windowText" lastClr="000000"/>
                  </a:solidFill>
                </a:ln>
              </a:rPr>
              <a:t>7</a:t>
            </a:r>
            <a:endParaRPr lang="zh-CN" altLang="en-US" dirty="0">
              <a:ln>
                <a:solidFill>
                  <a:sysClr val="windowText" lastClr="000000"/>
                </a:solidFill>
              </a:ln>
            </a:endParaRPr>
          </a:p>
        </p:txBody>
      </p:sp>
      <p:sp>
        <p:nvSpPr>
          <p:cNvPr id="215" name="流程图: 接点 214">
            <a:extLst>
              <a:ext uri="{FF2B5EF4-FFF2-40B4-BE49-F238E27FC236}">
                <a16:creationId xmlns:a16="http://schemas.microsoft.com/office/drawing/2014/main" id="{5C40BD52-B45E-42ED-9B1F-95710607A6C2}"/>
              </a:ext>
            </a:extLst>
          </p:cNvPr>
          <p:cNvSpPr/>
          <p:nvPr/>
        </p:nvSpPr>
        <p:spPr>
          <a:xfrm rot="16200000" flipH="1">
            <a:off x="9402253" y="5438517"/>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5</a:t>
            </a:r>
            <a:endParaRPr lang="zh-CN" altLang="en-US" dirty="0">
              <a:ln>
                <a:solidFill>
                  <a:sysClr val="windowText" lastClr="000000"/>
                </a:solidFill>
              </a:ln>
            </a:endParaRPr>
          </a:p>
        </p:txBody>
      </p:sp>
      <p:sp>
        <p:nvSpPr>
          <p:cNvPr id="216" name="流程图: 接点 215">
            <a:extLst>
              <a:ext uri="{FF2B5EF4-FFF2-40B4-BE49-F238E27FC236}">
                <a16:creationId xmlns:a16="http://schemas.microsoft.com/office/drawing/2014/main" id="{D9C6AEEF-A423-4E8A-90FA-032040F629C8}"/>
              </a:ext>
            </a:extLst>
          </p:cNvPr>
          <p:cNvSpPr/>
          <p:nvPr/>
        </p:nvSpPr>
        <p:spPr>
          <a:xfrm rot="16200000" flipH="1">
            <a:off x="9930453" y="5441405"/>
            <a:ext cx="360000" cy="360000"/>
          </a:xfrm>
          <a:prstGeom prst="flowChartConnector">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6</a:t>
            </a:r>
            <a:endParaRPr lang="zh-CN" altLang="en-US" dirty="0">
              <a:ln>
                <a:solidFill>
                  <a:sysClr val="windowText" lastClr="000000"/>
                </a:solidFill>
              </a:ln>
            </a:endParaRPr>
          </a:p>
        </p:txBody>
      </p:sp>
      <p:sp>
        <p:nvSpPr>
          <p:cNvPr id="217" name="流程图: 接点 216">
            <a:extLst>
              <a:ext uri="{FF2B5EF4-FFF2-40B4-BE49-F238E27FC236}">
                <a16:creationId xmlns:a16="http://schemas.microsoft.com/office/drawing/2014/main" id="{2D573E43-6B57-4E0C-8EFE-FC2237AE5E2D}"/>
              </a:ext>
            </a:extLst>
          </p:cNvPr>
          <p:cNvSpPr/>
          <p:nvPr/>
        </p:nvSpPr>
        <p:spPr>
          <a:xfrm rot="16200000" flipH="1">
            <a:off x="832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3</a:t>
            </a:r>
            <a:endParaRPr lang="zh-CN" altLang="en-US" dirty="0">
              <a:ln>
                <a:solidFill>
                  <a:sysClr val="windowText" lastClr="000000"/>
                </a:solidFill>
              </a:ln>
            </a:endParaRPr>
          </a:p>
        </p:txBody>
      </p:sp>
      <p:sp>
        <p:nvSpPr>
          <p:cNvPr id="218" name="流程图: 接点 217">
            <a:extLst>
              <a:ext uri="{FF2B5EF4-FFF2-40B4-BE49-F238E27FC236}">
                <a16:creationId xmlns:a16="http://schemas.microsoft.com/office/drawing/2014/main" id="{3764D3CB-9A5A-4332-999D-9D78ACFFF4FD}"/>
              </a:ext>
            </a:extLst>
          </p:cNvPr>
          <p:cNvSpPr/>
          <p:nvPr/>
        </p:nvSpPr>
        <p:spPr>
          <a:xfrm rot="16200000" flipH="1">
            <a:off x="8862253" y="5438517"/>
            <a:ext cx="360000" cy="360000"/>
          </a:xfrm>
          <a:prstGeom prst="flowChartConnector">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4</a:t>
            </a:r>
            <a:endParaRPr lang="zh-CN" altLang="en-US" dirty="0">
              <a:ln>
                <a:solidFill>
                  <a:sysClr val="windowText" lastClr="000000"/>
                </a:solidFill>
              </a:ln>
            </a:endParaRPr>
          </a:p>
        </p:txBody>
      </p:sp>
      <p:sp>
        <p:nvSpPr>
          <p:cNvPr id="219" name="流程图: 接点 218">
            <a:extLst>
              <a:ext uri="{FF2B5EF4-FFF2-40B4-BE49-F238E27FC236}">
                <a16:creationId xmlns:a16="http://schemas.microsoft.com/office/drawing/2014/main" id="{4FA73701-EBA5-4CC1-A892-5D8AF61F08F6}"/>
              </a:ext>
            </a:extLst>
          </p:cNvPr>
          <p:cNvSpPr/>
          <p:nvPr/>
        </p:nvSpPr>
        <p:spPr>
          <a:xfrm rot="16200000" flipH="1">
            <a:off x="724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1</a:t>
            </a:r>
            <a:endParaRPr lang="zh-CN" altLang="en-US" dirty="0">
              <a:ln>
                <a:solidFill>
                  <a:sysClr val="windowText" lastClr="000000"/>
                </a:solidFill>
              </a:ln>
            </a:endParaRPr>
          </a:p>
        </p:txBody>
      </p:sp>
      <p:sp>
        <p:nvSpPr>
          <p:cNvPr id="220" name="流程图: 接点 219">
            <a:extLst>
              <a:ext uri="{FF2B5EF4-FFF2-40B4-BE49-F238E27FC236}">
                <a16:creationId xmlns:a16="http://schemas.microsoft.com/office/drawing/2014/main" id="{CCDF096F-69D5-470A-B5BE-6A5187B5F407}"/>
              </a:ext>
            </a:extLst>
          </p:cNvPr>
          <p:cNvSpPr/>
          <p:nvPr/>
        </p:nvSpPr>
        <p:spPr>
          <a:xfrm rot="16200000" flipH="1">
            <a:off x="7782253" y="5438517"/>
            <a:ext cx="360000" cy="36000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36000" rtlCol="0" anchor="ctr"/>
          <a:lstStyle/>
          <a:p>
            <a:pPr algn="ctr"/>
            <a:r>
              <a:rPr lang="en-US" altLang="zh-CN" dirty="0">
                <a:ln>
                  <a:solidFill>
                    <a:sysClr val="windowText" lastClr="000000"/>
                  </a:solidFill>
                </a:ln>
              </a:rPr>
              <a:t>v</a:t>
            </a:r>
            <a:r>
              <a:rPr lang="en-US" altLang="zh-CN" baseline="-25000" dirty="0">
                <a:ln>
                  <a:solidFill>
                    <a:sysClr val="windowText" lastClr="000000"/>
                  </a:solidFill>
                </a:ln>
              </a:rPr>
              <a:t>2</a:t>
            </a:r>
            <a:endParaRPr lang="zh-CN" altLang="en-US" dirty="0">
              <a:ln>
                <a:solidFill>
                  <a:sysClr val="windowText" lastClr="000000"/>
                </a:solidFill>
              </a:ln>
            </a:endParaRPr>
          </a:p>
        </p:txBody>
      </p:sp>
      <p:cxnSp>
        <p:nvCxnSpPr>
          <p:cNvPr id="221" name="直接连接符 220">
            <a:extLst>
              <a:ext uri="{FF2B5EF4-FFF2-40B4-BE49-F238E27FC236}">
                <a16:creationId xmlns:a16="http://schemas.microsoft.com/office/drawing/2014/main" id="{03FC7CB3-58E6-4925-8E93-FC35AB9FA0C7}"/>
              </a:ext>
            </a:extLst>
          </p:cNvPr>
          <p:cNvCxnSpPr>
            <a:cxnSpLocks/>
            <a:stCxn id="210" idx="2"/>
            <a:endCxn id="219" idx="6"/>
          </p:cNvCxnSpPr>
          <p:nvPr/>
        </p:nvCxnSpPr>
        <p:spPr>
          <a:xfrm flipV="1">
            <a:off x="7120203" y="5798517"/>
            <a:ext cx="30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578D607B-0B0D-4112-B2CF-B584EF4DA488}"/>
              </a:ext>
            </a:extLst>
          </p:cNvPr>
          <p:cNvCxnSpPr>
            <a:cxnSpLocks/>
            <a:stCxn id="210" idx="2"/>
            <a:endCxn id="217" idx="6"/>
          </p:cNvCxnSpPr>
          <p:nvPr/>
        </p:nvCxnSpPr>
        <p:spPr>
          <a:xfrm flipV="1">
            <a:off x="712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3FEBE861-2935-45CA-A52F-C49DF61EC3CB}"/>
              </a:ext>
            </a:extLst>
          </p:cNvPr>
          <p:cNvCxnSpPr>
            <a:cxnSpLocks/>
            <a:stCxn id="208" idx="2"/>
            <a:endCxn id="219" idx="6"/>
          </p:cNvCxnSpPr>
          <p:nvPr/>
        </p:nvCxnSpPr>
        <p:spPr>
          <a:xfrm flipH="1" flipV="1">
            <a:off x="742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EDC77734-E5C1-4413-BE86-A50A455E0346}"/>
              </a:ext>
            </a:extLst>
          </p:cNvPr>
          <p:cNvCxnSpPr>
            <a:cxnSpLocks/>
            <a:stCxn id="213" idx="2"/>
            <a:endCxn id="219" idx="6"/>
          </p:cNvCxnSpPr>
          <p:nvPr/>
        </p:nvCxnSpPr>
        <p:spPr>
          <a:xfrm flipH="1" flipV="1">
            <a:off x="7422253" y="5798517"/>
            <a:ext cx="239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159BBF95-FF3D-4236-826F-00097F2EB32C}"/>
              </a:ext>
            </a:extLst>
          </p:cNvPr>
          <p:cNvCxnSpPr>
            <a:cxnSpLocks/>
            <a:stCxn id="214" idx="2"/>
            <a:endCxn id="219" idx="6"/>
          </p:cNvCxnSpPr>
          <p:nvPr/>
        </p:nvCxnSpPr>
        <p:spPr>
          <a:xfrm flipH="1" flipV="1">
            <a:off x="7422253" y="5798517"/>
            <a:ext cx="29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6141C7A8-4065-4E6C-B562-CF62F2A67A1A}"/>
              </a:ext>
            </a:extLst>
          </p:cNvPr>
          <p:cNvCxnSpPr>
            <a:cxnSpLocks/>
            <a:stCxn id="208" idx="2"/>
            <a:endCxn id="217" idx="6"/>
          </p:cNvCxnSpPr>
          <p:nvPr/>
        </p:nvCxnSpPr>
        <p:spPr>
          <a:xfrm flipV="1">
            <a:off x="7660203" y="5798517"/>
            <a:ext cx="84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E97FDB04-A049-437E-A7D7-DA61C4D67ED5}"/>
              </a:ext>
            </a:extLst>
          </p:cNvPr>
          <p:cNvCxnSpPr>
            <a:cxnSpLocks/>
            <a:stCxn id="211" idx="2"/>
            <a:endCxn id="218" idx="6"/>
          </p:cNvCxnSpPr>
          <p:nvPr/>
        </p:nvCxnSpPr>
        <p:spPr>
          <a:xfrm flipV="1">
            <a:off x="8200265" y="5798517"/>
            <a:ext cx="84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6554115C-E46D-4BCB-9E4B-BD5421270447}"/>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680B0730-0B4D-4675-9585-23CC1DE09707}"/>
              </a:ext>
            </a:extLst>
          </p:cNvPr>
          <p:cNvCxnSpPr>
            <a:cxnSpLocks/>
            <a:stCxn id="211" idx="2"/>
            <a:endCxn id="220" idx="6"/>
          </p:cNvCxnSpPr>
          <p:nvPr/>
        </p:nvCxnSpPr>
        <p:spPr>
          <a:xfrm flipH="1" flipV="1">
            <a:off x="7962253" y="5798517"/>
            <a:ext cx="238012"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B1D1F3FF-D238-4F77-99C9-F86C4670EBFD}"/>
              </a:ext>
            </a:extLst>
          </p:cNvPr>
          <p:cNvCxnSpPr>
            <a:cxnSpLocks/>
            <a:stCxn id="212" idx="2"/>
            <a:endCxn id="220" idx="6"/>
          </p:cNvCxnSpPr>
          <p:nvPr/>
        </p:nvCxnSpPr>
        <p:spPr>
          <a:xfrm flipH="1" flipV="1">
            <a:off x="796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7A4D659F-11B4-40D4-831B-42A82577A84A}"/>
              </a:ext>
            </a:extLst>
          </p:cNvPr>
          <p:cNvCxnSpPr>
            <a:cxnSpLocks/>
            <a:stCxn id="209" idx="2"/>
            <a:endCxn id="220" idx="6"/>
          </p:cNvCxnSpPr>
          <p:nvPr/>
        </p:nvCxnSpPr>
        <p:spPr>
          <a:xfrm flipH="1" flipV="1">
            <a:off x="7962253" y="5798517"/>
            <a:ext cx="1317950" cy="44875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40AE51BD-D8BF-4305-8C7C-4FA637565762}"/>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A1634E2E-023A-4441-B263-B67BC2163627}"/>
              </a:ext>
            </a:extLst>
          </p:cNvPr>
          <p:cNvCxnSpPr>
            <a:cxnSpLocks/>
            <a:stCxn id="213" idx="2"/>
            <a:endCxn id="220" idx="6"/>
          </p:cNvCxnSpPr>
          <p:nvPr/>
        </p:nvCxnSpPr>
        <p:spPr>
          <a:xfrm flipH="1" flipV="1">
            <a:off x="7962253" y="5798517"/>
            <a:ext cx="185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E1BB3105-D3FB-4FA9-89FF-6E0566E3AA20}"/>
              </a:ext>
            </a:extLst>
          </p:cNvPr>
          <p:cNvCxnSpPr>
            <a:cxnSpLocks/>
            <a:stCxn id="209" idx="2"/>
            <a:endCxn id="217" idx="6"/>
          </p:cNvCxnSpPr>
          <p:nvPr/>
        </p:nvCxnSpPr>
        <p:spPr>
          <a:xfrm flipH="1" flipV="1">
            <a:off x="8502253" y="5798517"/>
            <a:ext cx="77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A19EE9A1-F502-49C2-B173-51F1F4A5C7D0}"/>
              </a:ext>
            </a:extLst>
          </p:cNvPr>
          <p:cNvCxnSpPr>
            <a:cxnSpLocks/>
            <a:stCxn id="210" idx="2"/>
            <a:endCxn id="218" idx="6"/>
          </p:cNvCxnSpPr>
          <p:nvPr/>
        </p:nvCxnSpPr>
        <p:spPr>
          <a:xfrm flipV="1">
            <a:off x="7120203" y="5798517"/>
            <a:ext cx="192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C5297D24-0525-46C2-9439-195333244955}"/>
              </a:ext>
            </a:extLst>
          </p:cNvPr>
          <p:cNvCxnSpPr>
            <a:cxnSpLocks/>
            <a:stCxn id="208" idx="2"/>
            <a:endCxn id="218" idx="6"/>
          </p:cNvCxnSpPr>
          <p:nvPr/>
        </p:nvCxnSpPr>
        <p:spPr>
          <a:xfrm flipV="1">
            <a:off x="7660203" y="5798517"/>
            <a:ext cx="13820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3D8DC790-3B76-4FE3-AA3C-17A36AD4DB0F}"/>
              </a:ext>
            </a:extLst>
          </p:cNvPr>
          <p:cNvCxnSpPr>
            <a:cxnSpLocks/>
            <a:stCxn id="209" idx="2"/>
            <a:endCxn id="218" idx="6"/>
          </p:cNvCxnSpPr>
          <p:nvPr/>
        </p:nvCxnSpPr>
        <p:spPr>
          <a:xfrm flipH="1" flipV="1">
            <a:off x="9042253" y="5798517"/>
            <a:ext cx="237950"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FE28803D-DC2F-40CB-8748-EE963C1D976F}"/>
              </a:ext>
            </a:extLst>
          </p:cNvPr>
          <p:cNvCxnSpPr>
            <a:cxnSpLocks/>
            <a:stCxn id="211" idx="2"/>
            <a:endCxn id="215" idx="6"/>
          </p:cNvCxnSpPr>
          <p:nvPr/>
        </p:nvCxnSpPr>
        <p:spPr>
          <a:xfrm flipV="1">
            <a:off x="8200265" y="5798517"/>
            <a:ext cx="1381988" cy="448758"/>
          </a:xfrm>
          <a:prstGeom prst="line">
            <a:avLst/>
          </a:prstGeom>
          <a:ln w="6350"/>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2A4DCD2C-D8B1-4DEF-AE93-D44C76622512}"/>
              </a:ext>
            </a:extLst>
          </p:cNvPr>
          <p:cNvCxnSpPr>
            <a:cxnSpLocks/>
            <a:stCxn id="209" idx="2"/>
            <a:endCxn id="215" idx="6"/>
          </p:cNvCxnSpPr>
          <p:nvPr/>
        </p:nvCxnSpPr>
        <p:spPr>
          <a:xfrm flipV="1">
            <a:off x="9280203" y="5798517"/>
            <a:ext cx="302050" cy="448758"/>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330B1FA6-62A3-4065-AF1B-BA190C07B522}"/>
              </a:ext>
            </a:extLst>
          </p:cNvPr>
          <p:cNvCxnSpPr>
            <a:cxnSpLocks/>
            <a:stCxn id="211" idx="2"/>
            <a:endCxn id="216" idx="6"/>
          </p:cNvCxnSpPr>
          <p:nvPr/>
        </p:nvCxnSpPr>
        <p:spPr>
          <a:xfrm flipV="1">
            <a:off x="8200265" y="5801405"/>
            <a:ext cx="1910188" cy="445870"/>
          </a:xfrm>
          <a:prstGeom prst="line">
            <a:avLst/>
          </a:prstGeom>
          <a:ln w="6350"/>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1D1526CF-5F41-47AF-96D7-E9B4A2F2D02B}"/>
              </a:ext>
            </a:extLst>
          </p:cNvPr>
          <p:cNvCxnSpPr>
            <a:cxnSpLocks/>
            <a:stCxn id="209" idx="2"/>
            <a:endCxn id="216" idx="6"/>
          </p:cNvCxnSpPr>
          <p:nvPr/>
        </p:nvCxnSpPr>
        <p:spPr>
          <a:xfrm flipV="1">
            <a:off x="9280203" y="5801405"/>
            <a:ext cx="830250" cy="445870"/>
          </a:xfrm>
          <a:prstGeom prst="line">
            <a:avLst/>
          </a:prstGeom>
          <a:ln w="28575">
            <a:solidFill>
              <a:srgbClr val="000AFF"/>
            </a:solidFill>
          </a:ln>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90CAE9CD-BB25-415A-ADEA-6A876EEB7A15}"/>
              </a:ext>
            </a:extLst>
          </p:cNvPr>
          <p:cNvCxnSpPr>
            <a:cxnSpLocks/>
            <a:stCxn id="214" idx="2"/>
            <a:endCxn id="216" idx="6"/>
          </p:cNvCxnSpPr>
          <p:nvPr/>
        </p:nvCxnSpPr>
        <p:spPr>
          <a:xfrm flipH="1" flipV="1">
            <a:off x="10110453" y="5801405"/>
            <a:ext cx="249750" cy="445870"/>
          </a:xfrm>
          <a:prstGeom prst="line">
            <a:avLst/>
          </a:prstGeom>
          <a:ln w="6350"/>
        </p:spPr>
        <p:style>
          <a:lnRef idx="1">
            <a:schemeClr val="dk1"/>
          </a:lnRef>
          <a:fillRef idx="0">
            <a:schemeClr val="dk1"/>
          </a:fillRef>
          <a:effectRef idx="0">
            <a:schemeClr val="dk1"/>
          </a:effectRef>
          <a:fontRef idx="minor">
            <a:schemeClr val="tx1"/>
          </a:fontRef>
        </p:style>
      </p:cxnSp>
      <p:sp>
        <p:nvSpPr>
          <p:cNvPr id="243" name="矩形 242">
            <a:extLst>
              <a:ext uri="{FF2B5EF4-FFF2-40B4-BE49-F238E27FC236}">
                <a16:creationId xmlns:a16="http://schemas.microsoft.com/office/drawing/2014/main" id="{B4CF01BC-1B37-4D56-AFC4-E3A5C980074E}"/>
              </a:ext>
            </a:extLst>
          </p:cNvPr>
          <p:cNvSpPr/>
          <p:nvPr/>
        </p:nvSpPr>
        <p:spPr>
          <a:xfrm>
            <a:off x="6379029" y="5344558"/>
            <a:ext cx="4391399" cy="131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a:extLst>
              <a:ext uri="{FF2B5EF4-FFF2-40B4-BE49-F238E27FC236}">
                <a16:creationId xmlns:a16="http://schemas.microsoft.com/office/drawing/2014/main" id="{7E11FF5D-F4DD-4D0F-B558-653CE0280E7C}"/>
              </a:ext>
            </a:extLst>
          </p:cNvPr>
          <p:cNvSpPr txBox="1"/>
          <p:nvPr/>
        </p:nvSpPr>
        <p:spPr>
          <a:xfrm>
            <a:off x="7300203" y="1957386"/>
            <a:ext cx="629920" cy="338554"/>
          </a:xfrm>
          <a:prstGeom prst="rect">
            <a:avLst/>
          </a:prstGeom>
          <a:noFill/>
        </p:spPr>
        <p:txBody>
          <a:bodyPr wrap="square" rtlCol="0">
            <a:spAutoFit/>
          </a:bodyPr>
          <a:lstStyle/>
          <a:p>
            <a:r>
              <a:rPr lang="en-US" altLang="zh-CN" sz="1600" b="1" dirty="0"/>
              <a:t>v</a:t>
            </a:r>
            <a:r>
              <a:rPr lang="en-US" altLang="zh-CN" sz="1600" b="1" baseline="-25000" dirty="0"/>
              <a:t>2</a:t>
            </a:r>
            <a:endParaRPr lang="zh-CN" altLang="en-US" sz="1600" b="1" dirty="0"/>
          </a:p>
        </p:txBody>
      </p:sp>
      <p:sp>
        <p:nvSpPr>
          <p:cNvPr id="245" name="文本框 244">
            <a:extLst>
              <a:ext uri="{FF2B5EF4-FFF2-40B4-BE49-F238E27FC236}">
                <a16:creationId xmlns:a16="http://schemas.microsoft.com/office/drawing/2014/main" id="{70646C30-64A7-40D1-8D26-450E09C8BF7D}"/>
              </a:ext>
            </a:extLst>
          </p:cNvPr>
          <p:cNvSpPr txBox="1"/>
          <p:nvPr/>
        </p:nvSpPr>
        <p:spPr>
          <a:xfrm>
            <a:off x="8072109" y="4381534"/>
            <a:ext cx="320922" cy="276999"/>
          </a:xfrm>
          <a:prstGeom prst="rect">
            <a:avLst/>
          </a:prstGeom>
          <a:noFill/>
        </p:spPr>
        <p:txBody>
          <a:bodyPr wrap="none" rtlCol="0">
            <a:spAutoFit/>
          </a:bodyPr>
          <a:lstStyle/>
          <a:p>
            <a:r>
              <a:rPr lang="en-US" altLang="zh-CN" sz="1200" b="1" dirty="0">
                <a:solidFill>
                  <a:schemeClr val="bg1">
                    <a:lumMod val="50000"/>
                  </a:schemeClr>
                </a:solidFill>
              </a:rPr>
              <a:t>v</a:t>
            </a:r>
            <a:r>
              <a:rPr lang="en-US" altLang="zh-CN" sz="1200" b="1" baseline="-25000" dirty="0">
                <a:solidFill>
                  <a:schemeClr val="bg1">
                    <a:lumMod val="50000"/>
                  </a:schemeClr>
                </a:solidFill>
              </a:rPr>
              <a:t>2</a:t>
            </a:r>
            <a:endParaRPr lang="zh-CN" altLang="en-US" sz="1200" b="1" dirty="0">
              <a:solidFill>
                <a:schemeClr val="bg1">
                  <a:lumMod val="50000"/>
                </a:schemeClr>
              </a:solidFill>
            </a:endParaRPr>
          </a:p>
        </p:txBody>
      </p:sp>
      <p:cxnSp>
        <p:nvCxnSpPr>
          <p:cNvPr id="247" name="直接连接符 246">
            <a:extLst>
              <a:ext uri="{FF2B5EF4-FFF2-40B4-BE49-F238E27FC236}">
                <a16:creationId xmlns:a16="http://schemas.microsoft.com/office/drawing/2014/main" id="{36C026A1-BD1C-4E55-9488-6FB0511DCF77}"/>
              </a:ext>
            </a:extLst>
          </p:cNvPr>
          <p:cNvCxnSpPr>
            <a:cxnSpLocks/>
          </p:cNvCxnSpPr>
          <p:nvPr/>
        </p:nvCxnSpPr>
        <p:spPr>
          <a:xfrm>
            <a:off x="8141778" y="4471131"/>
            <a:ext cx="146837" cy="1715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灯片编号占位符 7">
            <a:extLst>
              <a:ext uri="{FF2B5EF4-FFF2-40B4-BE49-F238E27FC236}">
                <a16:creationId xmlns:a16="http://schemas.microsoft.com/office/drawing/2014/main" id="{1E66FF75-5C3F-4D4C-AD37-121289D224E9}"/>
              </a:ext>
            </a:extLst>
          </p:cNvPr>
          <p:cNvSpPr>
            <a:spLocks noGrp="1"/>
          </p:cNvSpPr>
          <p:nvPr>
            <p:ph type="sldNum" sz="quarter" idx="12"/>
          </p:nvPr>
        </p:nvSpPr>
        <p:spPr/>
        <p:txBody>
          <a:bodyPr/>
          <a:lstStyle/>
          <a:p>
            <a:fld id="{FBACCE8E-693F-4A26-8C07-7C954F1ED21F}" type="slidenum">
              <a:rPr lang="zh-CN" altLang="en-US" smtClean="0"/>
              <a:t>12</a:t>
            </a:fld>
            <a:endParaRPr lang="zh-CN" altLang="en-US"/>
          </a:p>
        </p:txBody>
      </p:sp>
    </p:spTree>
    <p:extLst>
      <p:ext uri="{BB962C8B-B14F-4D97-AF65-F5344CB8AC3E}">
        <p14:creationId xmlns:p14="http://schemas.microsoft.com/office/powerpoint/2010/main" val="181065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主动的集合枚举树</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192257" cy="420196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600" b="1" dirty="0"/>
              <a:t>英文名称</a:t>
            </a:r>
            <a:r>
              <a:rPr lang="en-US" altLang="zh-CN" sz="1600" b="1" dirty="0"/>
              <a:t> </a:t>
            </a:r>
            <a:endParaRPr lang="en-US" altLang="zh-CN" sz="1600" b="1" dirty="0">
              <a:solidFill>
                <a:schemeClr val="tx1"/>
              </a:solidFill>
            </a:endParaRPr>
          </a:p>
          <a:p>
            <a:pPr marL="504000" lvl="1" indent="-342900">
              <a:lnSpc>
                <a:spcPct val="130000"/>
              </a:lnSpc>
              <a:spcBef>
                <a:spcPts val="0"/>
              </a:spcBef>
            </a:pPr>
            <a:r>
              <a:rPr lang="en-US" altLang="zh-CN" sz="1600" dirty="0">
                <a:latin typeface="等线" panose="02010600030101010101" pitchFamily="2" charset="-122"/>
              </a:rPr>
              <a:t>Aggressive Set-Enumeration Tree</a:t>
            </a:r>
            <a:r>
              <a:rPr lang="zh-CN" altLang="en-US" sz="1600" dirty="0">
                <a:latin typeface="等线" panose="02010600030101010101" pitchFamily="2" charset="-122"/>
              </a:rPr>
              <a:t>，</a:t>
            </a:r>
            <a:r>
              <a:rPr lang="en-US" altLang="zh-CN" sz="1600" dirty="0">
                <a:latin typeface="等线" panose="02010600030101010101" pitchFamily="2" charset="-122"/>
              </a:rPr>
              <a:t>ASE Tree</a:t>
            </a:r>
            <a:endParaRPr lang="en-US" altLang="zh-CN" sz="16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600" b="1" dirty="0"/>
              <a:t> </a:t>
            </a:r>
            <a:r>
              <a:rPr lang="zh-CN" altLang="en-US" sz="1600" b="1" dirty="0"/>
              <a:t>核心思想</a:t>
            </a:r>
            <a:endParaRPr lang="en-US" altLang="zh-CN" sz="1600" b="1" dirty="0"/>
          </a:p>
          <a:p>
            <a:pPr marL="504000" lvl="1" indent="-342900">
              <a:lnSpc>
                <a:spcPct val="130000"/>
              </a:lnSpc>
              <a:spcBef>
                <a:spcPts val="0"/>
              </a:spcBef>
            </a:pPr>
            <a:r>
              <a:rPr lang="zh-CN" altLang="en-US" sz="1600" dirty="0"/>
              <a:t>在节点生成过程中，它</a:t>
            </a:r>
            <a:r>
              <a:rPr lang="zh-CN" altLang="en-US" sz="1600" dirty="0">
                <a:solidFill>
                  <a:srgbClr val="1019FE"/>
                </a:solidFill>
              </a:rPr>
              <a:t>主动地引入所有顶点，将所有二分图扩展到它们的极大二分团形式，</a:t>
            </a:r>
            <a:r>
              <a:rPr lang="zh-CN" altLang="en-US" sz="1600" dirty="0"/>
              <a:t>避免检查它们的极大性，以此</a:t>
            </a:r>
            <a:r>
              <a:rPr lang="zh-CN" altLang="en-US" sz="1600" dirty="0">
                <a:solidFill>
                  <a:srgbClr val="FF0000"/>
                </a:solidFill>
              </a:rPr>
              <a:t>突破传统集合枚举树的结构限制</a:t>
            </a:r>
            <a:r>
              <a:rPr lang="zh-CN" altLang="en-US" sz="1600" dirty="0"/>
              <a:t>。考虑到这种主动的扩展可能导致生成重复的二分图，我们在节点检查过程中通过</a:t>
            </a:r>
            <a:r>
              <a:rPr lang="zh-CN" altLang="en-US" sz="1600" dirty="0">
                <a:solidFill>
                  <a:srgbClr val="1019FE"/>
                </a:solidFill>
              </a:rPr>
              <a:t>检查局部邻居数量的低成本方法来删除重复实例</a:t>
            </a:r>
            <a:r>
              <a:rPr lang="zh-CN" altLang="en-US" sz="1600" dirty="0"/>
              <a:t>并输出不同的极大二分团来解决这个问题。</a:t>
            </a:r>
            <a:endParaRPr lang="en-US" altLang="zh-CN" sz="1600" dirty="0"/>
          </a:p>
          <a:p>
            <a:pPr>
              <a:lnSpc>
                <a:spcPct val="130000"/>
              </a:lnSpc>
              <a:spcBef>
                <a:spcPts val="0"/>
              </a:spcBef>
              <a:buFont typeface="Wingdings" panose="05000000000000000000" pitchFamily="2" charset="2"/>
              <a:buChar char="Ø"/>
            </a:pPr>
            <a:r>
              <a:rPr lang="en-US" altLang="zh-CN" sz="1600" b="1" dirty="0"/>
              <a:t> </a:t>
            </a:r>
            <a:r>
              <a:rPr lang="zh-CN" altLang="en-US" sz="1600" b="1" dirty="0"/>
              <a:t>优势</a:t>
            </a:r>
            <a:endParaRPr lang="en-US" altLang="zh-CN" sz="1600" b="1" dirty="0"/>
          </a:p>
          <a:p>
            <a:pPr marL="504000" lvl="1" indent="-342900">
              <a:lnSpc>
                <a:spcPct val="130000"/>
              </a:lnSpc>
              <a:spcBef>
                <a:spcPts val="0"/>
              </a:spcBef>
            </a:pPr>
            <a:r>
              <a:rPr lang="zh-CN" altLang="en-US" sz="1600" dirty="0"/>
              <a:t>支持低成本的节点检查。</a:t>
            </a:r>
            <a:endParaRPr lang="en-US" altLang="zh-CN" sz="1600" dirty="0"/>
          </a:p>
          <a:p>
            <a:pPr marL="504000" lvl="1" indent="-342900">
              <a:lnSpc>
                <a:spcPct val="130000"/>
              </a:lnSpc>
              <a:spcBef>
                <a:spcPts val="0"/>
              </a:spcBef>
            </a:pPr>
            <a:r>
              <a:rPr lang="zh-CN" altLang="en-US" sz="1600" dirty="0"/>
              <a:t>生成更加平衡的枚举树。</a:t>
            </a:r>
            <a:endParaRPr lang="en-US" altLang="zh-CN" sz="1600" dirty="0"/>
          </a:p>
        </p:txBody>
      </p:sp>
      <p:pic>
        <p:nvPicPr>
          <p:cNvPr id="3" name="图片 2">
            <a:extLst>
              <a:ext uri="{FF2B5EF4-FFF2-40B4-BE49-F238E27FC236}">
                <a16:creationId xmlns:a16="http://schemas.microsoft.com/office/drawing/2014/main" id="{F402B7D7-B058-4046-B6AD-5DDC0DC3EFBC}"/>
              </a:ext>
            </a:extLst>
          </p:cNvPr>
          <p:cNvPicPr>
            <a:picLocks noChangeAspect="1"/>
          </p:cNvPicPr>
          <p:nvPr/>
        </p:nvPicPr>
        <p:blipFill>
          <a:blip r:embed="rId2"/>
          <a:stretch>
            <a:fillRect/>
          </a:stretch>
        </p:blipFill>
        <p:spPr>
          <a:xfrm>
            <a:off x="6333430" y="1000151"/>
            <a:ext cx="5858569" cy="2841508"/>
          </a:xfrm>
          <a:prstGeom prst="rect">
            <a:avLst/>
          </a:prstGeom>
        </p:spPr>
      </p:pic>
      <p:pic>
        <p:nvPicPr>
          <p:cNvPr id="4" name="图片 3">
            <a:extLst>
              <a:ext uri="{FF2B5EF4-FFF2-40B4-BE49-F238E27FC236}">
                <a16:creationId xmlns:a16="http://schemas.microsoft.com/office/drawing/2014/main" id="{2627CEBE-07E0-481E-9869-B8F4F3A106E5}"/>
              </a:ext>
            </a:extLst>
          </p:cNvPr>
          <p:cNvPicPr>
            <a:picLocks noChangeAspect="1"/>
          </p:cNvPicPr>
          <p:nvPr/>
        </p:nvPicPr>
        <p:blipFill>
          <a:blip r:embed="rId3"/>
          <a:stretch>
            <a:fillRect/>
          </a:stretch>
        </p:blipFill>
        <p:spPr>
          <a:xfrm>
            <a:off x="6302052" y="3842684"/>
            <a:ext cx="5889947" cy="2786000"/>
          </a:xfrm>
          <a:prstGeom prst="rect">
            <a:avLst/>
          </a:prstGeom>
        </p:spPr>
      </p:pic>
      <p:pic>
        <p:nvPicPr>
          <p:cNvPr id="10" name="图片 9">
            <a:extLst>
              <a:ext uri="{FF2B5EF4-FFF2-40B4-BE49-F238E27FC236}">
                <a16:creationId xmlns:a16="http://schemas.microsoft.com/office/drawing/2014/main" id="{2958109C-127D-4443-A7C1-6B0A96B5390E}"/>
              </a:ext>
            </a:extLst>
          </p:cNvPr>
          <p:cNvPicPr>
            <a:picLocks noChangeAspect="1"/>
          </p:cNvPicPr>
          <p:nvPr/>
        </p:nvPicPr>
        <p:blipFill>
          <a:blip r:embed="rId4"/>
          <a:stretch>
            <a:fillRect/>
          </a:stretch>
        </p:blipFill>
        <p:spPr>
          <a:xfrm>
            <a:off x="4930114" y="2144015"/>
            <a:ext cx="1035873" cy="3151885"/>
          </a:xfrm>
          <a:prstGeom prst="rect">
            <a:avLst/>
          </a:prstGeom>
        </p:spPr>
      </p:pic>
      <p:sp>
        <p:nvSpPr>
          <p:cNvPr id="11" name="文本框 10">
            <a:extLst>
              <a:ext uri="{FF2B5EF4-FFF2-40B4-BE49-F238E27FC236}">
                <a16:creationId xmlns:a16="http://schemas.microsoft.com/office/drawing/2014/main" id="{CC33D609-ED24-4754-A5AC-BA6A24110D95}"/>
              </a:ext>
            </a:extLst>
          </p:cNvPr>
          <p:cNvSpPr txBox="1"/>
          <p:nvPr/>
        </p:nvSpPr>
        <p:spPr>
          <a:xfrm>
            <a:off x="678187" y="6232058"/>
            <a:ext cx="3874763"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注：具体算法细节与正确性证明详见论文</a:t>
            </a:r>
          </a:p>
        </p:txBody>
      </p:sp>
      <p:sp>
        <p:nvSpPr>
          <p:cNvPr id="18" name="对话气泡: 矩形 17">
            <a:extLst>
              <a:ext uri="{FF2B5EF4-FFF2-40B4-BE49-F238E27FC236}">
                <a16:creationId xmlns:a16="http://schemas.microsoft.com/office/drawing/2014/main" id="{FD893907-1C09-47C6-98D9-479F8456B59A}"/>
              </a:ext>
            </a:extLst>
          </p:cNvPr>
          <p:cNvSpPr/>
          <p:nvPr/>
        </p:nvSpPr>
        <p:spPr>
          <a:xfrm>
            <a:off x="4668254" y="5518150"/>
            <a:ext cx="1427746" cy="885290"/>
          </a:xfrm>
          <a:prstGeom prst="wedgeRectCallout">
            <a:avLst>
              <a:gd name="adj1" fmla="val 75235"/>
              <a:gd name="adj2" fmla="val 38112"/>
            </a:avLst>
          </a:prstGeom>
          <a:noFill/>
          <a:ln>
            <a:solidFill>
              <a:srgbClr val="1019FE"/>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just"/>
            <a:r>
              <a:rPr lang="zh-CN" altLang="en-US" sz="1400" dirty="0">
                <a:solidFill>
                  <a:schemeClr val="tx1"/>
                </a:solidFill>
              </a:rPr>
              <a:t>节点 </a:t>
            </a:r>
            <a:r>
              <a:rPr lang="en-US" altLang="zh-CN" sz="1400" dirty="0">
                <a:solidFill>
                  <a:schemeClr val="tx1"/>
                </a:solidFill>
              </a:rPr>
              <a:t>r</a:t>
            </a:r>
            <a:r>
              <a:rPr lang="zh-CN" altLang="en-US" sz="1400" dirty="0">
                <a:solidFill>
                  <a:schemeClr val="tx1"/>
                </a:solidFill>
              </a:rPr>
              <a:t>主动裁剪了节点 </a:t>
            </a:r>
            <a:r>
              <a:rPr lang="en-US" altLang="zh-CN" sz="1400" dirty="0">
                <a:solidFill>
                  <a:schemeClr val="tx1"/>
                </a:solidFill>
              </a:rPr>
              <a:t>t</a:t>
            </a:r>
            <a:r>
              <a:rPr lang="en-US" altLang="zh-CN" sz="1400" baseline="-25000" dirty="0">
                <a:solidFill>
                  <a:schemeClr val="tx1"/>
                </a:solidFill>
              </a:rPr>
              <a:t>1</a:t>
            </a:r>
            <a:r>
              <a:rPr lang="zh-CN" altLang="en-US" sz="1400" dirty="0">
                <a:solidFill>
                  <a:schemeClr val="tx1"/>
                </a:solidFill>
              </a:rPr>
              <a:t>，因为 </a:t>
            </a:r>
            <a:r>
              <a:rPr lang="en-US" altLang="zh-CN" sz="1400" dirty="0">
                <a:solidFill>
                  <a:schemeClr val="tx1"/>
                </a:solidFill>
              </a:rPr>
              <a:t>L</a:t>
            </a:r>
            <a:r>
              <a:rPr lang="en-US" altLang="zh-CN" sz="1400" baseline="-25000" dirty="0">
                <a:solidFill>
                  <a:schemeClr val="tx1"/>
                </a:solidFill>
              </a:rPr>
              <a:t>k</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 = {u</a:t>
            </a:r>
            <a:r>
              <a:rPr lang="en-US" altLang="zh-CN" sz="1400" baseline="-25000" dirty="0">
                <a:solidFill>
                  <a:schemeClr val="tx1"/>
                </a:solidFill>
              </a:rPr>
              <a:t>7</a:t>
            </a:r>
            <a:r>
              <a:rPr lang="en-US" altLang="zh-CN" sz="1400" dirty="0">
                <a:solidFill>
                  <a:schemeClr val="tx1"/>
                </a:solidFill>
              </a:rPr>
              <a:t>} = </a:t>
            </a:r>
            <a:r>
              <a:rPr lang="en-US" altLang="zh-CN" sz="1400" dirty="0" err="1">
                <a:solidFill>
                  <a:schemeClr val="tx1"/>
                </a:solidFill>
              </a:rPr>
              <a:t>L</a:t>
            </a:r>
            <a:r>
              <a:rPr lang="en-US" altLang="zh-CN" sz="1400" baseline="-25000" dirty="0" err="1">
                <a:solidFill>
                  <a:schemeClr val="tx1"/>
                </a:solidFill>
              </a:rPr>
              <a:t>r</a:t>
            </a:r>
            <a:r>
              <a:rPr lang="en-US" altLang="zh-CN" sz="1400" dirty="0">
                <a:solidFill>
                  <a:schemeClr val="tx1"/>
                </a:solidFill>
              </a:rPr>
              <a:t> ∩ N (v</a:t>
            </a:r>
            <a:r>
              <a:rPr lang="en-US" altLang="zh-CN" sz="1400" baseline="-25000" dirty="0">
                <a:solidFill>
                  <a:schemeClr val="tx1"/>
                </a:solidFill>
              </a:rPr>
              <a:t>6</a:t>
            </a:r>
            <a:r>
              <a:rPr lang="en-US" altLang="zh-CN" sz="1400" dirty="0">
                <a:solidFill>
                  <a:schemeClr val="tx1"/>
                </a:solidFill>
              </a:rPr>
              <a:t>)</a:t>
            </a:r>
            <a:endParaRPr lang="zh-CN" altLang="en-US" sz="1400" dirty="0">
              <a:solidFill>
                <a:schemeClr val="tx1"/>
              </a:solidFill>
            </a:endParaRPr>
          </a:p>
        </p:txBody>
      </p:sp>
      <p:sp>
        <p:nvSpPr>
          <p:cNvPr id="13" name="灯片编号占位符 12">
            <a:extLst>
              <a:ext uri="{FF2B5EF4-FFF2-40B4-BE49-F238E27FC236}">
                <a16:creationId xmlns:a16="http://schemas.microsoft.com/office/drawing/2014/main" id="{C4191E3F-3666-45DF-8302-14E85C5CF38B}"/>
              </a:ext>
            </a:extLst>
          </p:cNvPr>
          <p:cNvSpPr>
            <a:spLocks noGrp="1"/>
          </p:cNvSpPr>
          <p:nvPr>
            <p:ph type="sldNum" sz="quarter" idx="12"/>
          </p:nvPr>
        </p:nvSpPr>
        <p:spPr/>
        <p:txBody>
          <a:bodyPr/>
          <a:lstStyle/>
          <a:p>
            <a:fld id="{FBACCE8E-693F-4A26-8C07-7C954F1ED21F}" type="slidenum">
              <a:rPr lang="zh-CN" altLang="en-US" smtClean="0"/>
              <a:t>13</a:t>
            </a:fld>
            <a:endParaRPr lang="zh-CN" altLang="en-US"/>
          </a:p>
        </p:txBody>
      </p:sp>
    </p:spTree>
    <p:extLst>
      <p:ext uri="{BB962C8B-B14F-4D97-AF65-F5344CB8AC3E}">
        <p14:creationId xmlns:p14="http://schemas.microsoft.com/office/powerpoint/2010/main" val="202521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主动的顶点合并剪枝方法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505926"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t>Aggressive Merge-based Pruning, AMP</a:t>
            </a:r>
            <a:endParaRPr lang="en-US" altLang="zh-CN" sz="1800" dirty="0">
              <a:solidFill>
                <a:schemeClr val="tx1"/>
              </a:solidFill>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en-US" altLang="zh-CN" sz="1800" dirty="0"/>
              <a:t>AMP </a:t>
            </a:r>
            <a:r>
              <a:rPr lang="zh-CN" altLang="en-US" sz="1800" dirty="0"/>
              <a:t>方法</a:t>
            </a:r>
            <a:r>
              <a:rPr lang="zh-CN" altLang="en-US" sz="1800" dirty="0">
                <a:solidFill>
                  <a:srgbClr val="1019FE"/>
                </a:solidFill>
              </a:rPr>
              <a:t>通过改变节点的生成过程，在每个节点处主动地对具有相同局部邻居的顶点进行合并</a:t>
            </a:r>
            <a:r>
              <a:rPr lang="zh-CN" altLang="en-US" sz="1800" dirty="0"/>
              <a:t>，从而</a:t>
            </a:r>
            <a:r>
              <a:rPr lang="zh-CN" altLang="en-US" sz="1800" dirty="0">
                <a:solidFill>
                  <a:srgbClr val="FF0000"/>
                </a:solidFill>
              </a:rPr>
              <a:t>实现主动剪枝效果</a:t>
            </a:r>
            <a:r>
              <a:rPr lang="zh-CN" altLang="en-US" sz="1800" dirty="0"/>
              <a:t>。此外，</a:t>
            </a:r>
            <a:r>
              <a:rPr lang="en-US" altLang="zh-CN" sz="1800" dirty="0"/>
              <a:t>AMP </a:t>
            </a:r>
            <a:r>
              <a:rPr lang="zh-CN" altLang="en-US" sz="1800" dirty="0"/>
              <a:t>方法具有通用性，可以应用到其他极大二分团枚举算法中，以降低节点生成过程的时间复杂度。</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基于主动顶点合并的剪枝方法。</a:t>
            </a:r>
            <a:endParaRPr lang="en-US" altLang="zh-CN" sz="1800" dirty="0"/>
          </a:p>
          <a:p>
            <a:pPr marL="504000" lvl="1" indent="-342900">
              <a:lnSpc>
                <a:spcPct val="130000"/>
              </a:lnSpc>
              <a:spcBef>
                <a:spcPts val="0"/>
              </a:spcBef>
            </a:pPr>
            <a:r>
              <a:rPr lang="zh-CN" altLang="en-US" sz="1800" dirty="0"/>
              <a:t>降低节点生成过程的时间复杂度。</a:t>
            </a:r>
            <a:endParaRPr lang="en-US" altLang="zh-CN" sz="1800" dirty="0"/>
          </a:p>
        </p:txBody>
      </p:sp>
      <p:grpSp>
        <p:nvGrpSpPr>
          <p:cNvPr id="9" name="组合 8">
            <a:extLst>
              <a:ext uri="{FF2B5EF4-FFF2-40B4-BE49-F238E27FC236}">
                <a16:creationId xmlns:a16="http://schemas.microsoft.com/office/drawing/2014/main" id="{C57D7B24-2E45-4D58-B0D1-E8783FCDAD2B}"/>
              </a:ext>
            </a:extLst>
          </p:cNvPr>
          <p:cNvGrpSpPr/>
          <p:nvPr/>
        </p:nvGrpSpPr>
        <p:grpSpPr>
          <a:xfrm>
            <a:off x="5184114" y="1000151"/>
            <a:ext cx="6476710" cy="4915945"/>
            <a:chOff x="5184114" y="1000151"/>
            <a:chExt cx="6476710" cy="4915945"/>
          </a:xfrm>
        </p:grpSpPr>
        <p:pic>
          <p:nvPicPr>
            <p:cNvPr id="368" name="图片 367">
              <a:extLst>
                <a:ext uri="{FF2B5EF4-FFF2-40B4-BE49-F238E27FC236}">
                  <a16:creationId xmlns:a16="http://schemas.microsoft.com/office/drawing/2014/main" id="{C91C043B-26B4-4FA7-90F3-E72D9747D2DA}"/>
                </a:ext>
              </a:extLst>
            </p:cNvPr>
            <p:cNvPicPr>
              <a:picLocks noChangeAspect="1"/>
            </p:cNvPicPr>
            <p:nvPr/>
          </p:nvPicPr>
          <p:blipFill>
            <a:blip r:embed="rId2"/>
            <a:stretch>
              <a:fillRect/>
            </a:stretch>
          </p:blipFill>
          <p:spPr>
            <a:xfrm>
              <a:off x="6464399" y="1000151"/>
              <a:ext cx="5131896" cy="2489059"/>
            </a:xfrm>
            <a:prstGeom prst="rect">
              <a:avLst/>
            </a:prstGeom>
          </p:spPr>
        </p:pic>
        <p:pic>
          <p:nvPicPr>
            <p:cNvPr id="370" name="图片 369">
              <a:extLst>
                <a:ext uri="{FF2B5EF4-FFF2-40B4-BE49-F238E27FC236}">
                  <a16:creationId xmlns:a16="http://schemas.microsoft.com/office/drawing/2014/main" id="{89AD8A59-B052-4D47-BC22-17F5F65CDB0B}"/>
                </a:ext>
              </a:extLst>
            </p:cNvPr>
            <p:cNvPicPr>
              <a:picLocks noChangeAspect="1"/>
            </p:cNvPicPr>
            <p:nvPr/>
          </p:nvPicPr>
          <p:blipFill>
            <a:blip r:embed="rId3"/>
            <a:stretch>
              <a:fillRect/>
            </a:stretch>
          </p:blipFill>
          <p:spPr>
            <a:xfrm>
              <a:off x="5184114" y="2144015"/>
              <a:ext cx="1035873" cy="3151885"/>
            </a:xfrm>
            <a:prstGeom prst="rect">
              <a:avLst/>
            </a:prstGeom>
          </p:spPr>
        </p:pic>
        <p:pic>
          <p:nvPicPr>
            <p:cNvPr id="16" name="图片 15">
              <a:extLst>
                <a:ext uri="{FF2B5EF4-FFF2-40B4-BE49-F238E27FC236}">
                  <a16:creationId xmlns:a16="http://schemas.microsoft.com/office/drawing/2014/main" id="{7B81B555-28ED-417C-A027-49B8F35815EC}"/>
                </a:ext>
              </a:extLst>
            </p:cNvPr>
            <p:cNvPicPr>
              <a:picLocks noChangeAspect="1"/>
            </p:cNvPicPr>
            <p:nvPr/>
          </p:nvPicPr>
          <p:blipFill>
            <a:blip r:embed="rId4"/>
            <a:stretch>
              <a:fillRect/>
            </a:stretch>
          </p:blipFill>
          <p:spPr>
            <a:xfrm>
              <a:off x="6574468" y="3457574"/>
              <a:ext cx="5086356" cy="2458522"/>
            </a:xfrm>
            <a:prstGeom prst="rect">
              <a:avLst/>
            </a:prstGeom>
          </p:spPr>
        </p:pic>
      </p:grpSp>
      <p:sp>
        <p:nvSpPr>
          <p:cNvPr id="17" name="文本框 16">
            <a:extLst>
              <a:ext uri="{FF2B5EF4-FFF2-40B4-BE49-F238E27FC236}">
                <a16:creationId xmlns:a16="http://schemas.microsoft.com/office/drawing/2014/main" id="{AC36836D-B6CA-48D4-889E-3FBE6985C248}"/>
              </a:ext>
            </a:extLst>
          </p:cNvPr>
          <p:cNvSpPr txBox="1"/>
          <p:nvPr/>
        </p:nvSpPr>
        <p:spPr>
          <a:xfrm>
            <a:off x="5999370" y="5944494"/>
            <a:ext cx="4846198" cy="338554"/>
          </a:xfrm>
          <a:prstGeom prst="rect">
            <a:avLst/>
          </a:prstGeom>
          <a:noFill/>
        </p:spPr>
        <p:txBody>
          <a:bodyPr wrap="none" rtlCol="0">
            <a:spAutoFit/>
          </a:bodyPr>
          <a:lstStyle/>
          <a:p>
            <a:r>
              <a:rPr lang="zh-CN" altLang="en-US" sz="1600" dirty="0">
                <a:latin typeface="仿宋" panose="02010609060101010101" pitchFamily="49" charset="-122"/>
                <a:ea typeface="仿宋" panose="02010609060101010101" pitchFamily="49" charset="-122"/>
              </a:rPr>
              <a:t>相比于基本算法，</a:t>
            </a:r>
            <a:r>
              <a:rPr lang="en-US" altLang="zh-CN" sz="1600" dirty="0">
                <a:latin typeface="仿宋" panose="02010609060101010101" pitchFamily="49" charset="-122"/>
                <a:ea typeface="仿宋" panose="02010609060101010101" pitchFamily="49" charset="-122"/>
              </a:rPr>
              <a:t>AMBEA</a:t>
            </a:r>
            <a:r>
              <a:rPr lang="zh-CN" altLang="en-US" sz="1600" dirty="0">
                <a:latin typeface="仿宋" panose="02010609060101010101" pitchFamily="49" charset="-122"/>
                <a:ea typeface="仿宋" panose="02010609060101010101" pitchFamily="49" charset="-122"/>
              </a:rPr>
              <a:t>成功删除了</a:t>
            </a:r>
            <a:r>
              <a:rPr lang="en-US" altLang="zh-CN" sz="1600" dirty="0">
                <a:latin typeface="仿宋" panose="02010609060101010101" pitchFamily="49" charset="-122"/>
                <a:ea typeface="仿宋" panose="02010609060101010101" pitchFamily="49" charset="-122"/>
              </a:rPr>
              <a:t>7</a:t>
            </a:r>
            <a:r>
              <a:rPr lang="zh-CN" altLang="en-US" sz="1600" dirty="0">
                <a:latin typeface="仿宋" panose="02010609060101010101" pitchFamily="49" charset="-122"/>
                <a:ea typeface="仿宋" panose="02010609060101010101" pitchFamily="49" charset="-122"/>
              </a:rPr>
              <a:t>个无效二分团</a:t>
            </a:r>
          </a:p>
        </p:txBody>
      </p:sp>
      <p:sp>
        <p:nvSpPr>
          <p:cNvPr id="8" name="灯片编号占位符 7">
            <a:extLst>
              <a:ext uri="{FF2B5EF4-FFF2-40B4-BE49-F238E27FC236}">
                <a16:creationId xmlns:a16="http://schemas.microsoft.com/office/drawing/2014/main" id="{1BACCF24-25F8-4FE2-86C2-91460B46ABC1}"/>
              </a:ext>
            </a:extLst>
          </p:cNvPr>
          <p:cNvSpPr>
            <a:spLocks noGrp="1"/>
          </p:cNvSpPr>
          <p:nvPr>
            <p:ph type="sldNum" sz="quarter" idx="12"/>
          </p:nvPr>
        </p:nvSpPr>
        <p:spPr/>
        <p:txBody>
          <a:bodyPr/>
          <a:lstStyle/>
          <a:p>
            <a:fld id="{FBACCE8E-693F-4A26-8C07-7C954F1ED21F}" type="slidenum">
              <a:rPr lang="zh-CN" altLang="en-US" smtClean="0"/>
              <a:t>14</a:t>
            </a:fld>
            <a:endParaRPr lang="zh-CN" altLang="en-US"/>
          </a:p>
        </p:txBody>
      </p:sp>
    </p:spTree>
    <p:extLst>
      <p:ext uri="{BB962C8B-B14F-4D97-AF65-F5344CB8AC3E}">
        <p14:creationId xmlns:p14="http://schemas.microsoft.com/office/powerpoint/2010/main" val="224172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AMBEA</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AMBEA</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104173"/>
            <a:ext cx="4192257" cy="42019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等线" panose="02010600030101010101" pitchFamily="2" charset="-122"/>
              </a:rPr>
              <a:t>Aggressive Maximal Biclique Enumeration Algorithm, AMBEA</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504000" lvl="1" indent="-342900">
              <a:lnSpc>
                <a:spcPct val="130000"/>
              </a:lnSpc>
              <a:spcBef>
                <a:spcPts val="0"/>
              </a:spcBef>
            </a:pPr>
            <a:r>
              <a:rPr lang="zh-CN" altLang="en-US" dirty="0"/>
              <a:t>结合</a:t>
            </a:r>
            <a:r>
              <a:rPr lang="en-US" altLang="zh-CN" dirty="0"/>
              <a:t>ASE</a:t>
            </a:r>
            <a:r>
              <a:rPr lang="zh-CN" altLang="en-US" dirty="0"/>
              <a:t>树和</a:t>
            </a:r>
            <a:r>
              <a:rPr lang="en-US" altLang="zh-CN" dirty="0"/>
              <a:t>AMP</a:t>
            </a:r>
            <a:r>
              <a:rPr lang="zh-CN" altLang="en-US" dirty="0"/>
              <a:t>方法</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优势</a:t>
            </a:r>
            <a:endParaRPr lang="en-US" altLang="zh-CN" sz="2400" b="1" dirty="0"/>
          </a:p>
          <a:p>
            <a:pPr marL="504000" lvl="1" indent="-342900">
              <a:lnSpc>
                <a:spcPct val="130000"/>
              </a:lnSpc>
              <a:spcBef>
                <a:spcPts val="0"/>
              </a:spcBef>
            </a:pPr>
            <a:r>
              <a:rPr lang="zh-CN" altLang="en-US" dirty="0"/>
              <a:t>相比现有工作，剪枝效率大幅提升，并带来性能提升。</a:t>
            </a:r>
            <a:endParaRPr lang="en-US" altLang="zh-CN" dirty="0"/>
          </a:p>
        </p:txBody>
      </p:sp>
      <p:pic>
        <p:nvPicPr>
          <p:cNvPr id="2" name="图片 1">
            <a:extLst>
              <a:ext uri="{FF2B5EF4-FFF2-40B4-BE49-F238E27FC236}">
                <a16:creationId xmlns:a16="http://schemas.microsoft.com/office/drawing/2014/main" id="{58F656A9-75E4-40BE-9848-71D03C05C711}"/>
              </a:ext>
            </a:extLst>
          </p:cNvPr>
          <p:cNvPicPr>
            <a:picLocks noChangeAspect="1"/>
          </p:cNvPicPr>
          <p:nvPr/>
        </p:nvPicPr>
        <p:blipFill>
          <a:blip r:embed="rId2"/>
          <a:stretch>
            <a:fillRect/>
          </a:stretch>
        </p:blipFill>
        <p:spPr>
          <a:xfrm>
            <a:off x="4970553" y="1249491"/>
            <a:ext cx="6929980" cy="2758873"/>
          </a:xfrm>
          <a:prstGeom prst="rect">
            <a:avLst/>
          </a:prstGeom>
        </p:spPr>
      </p:pic>
      <p:pic>
        <p:nvPicPr>
          <p:cNvPr id="14" name="图片 13">
            <a:extLst>
              <a:ext uri="{FF2B5EF4-FFF2-40B4-BE49-F238E27FC236}">
                <a16:creationId xmlns:a16="http://schemas.microsoft.com/office/drawing/2014/main" id="{A473BEDD-91C4-4C5E-AC88-B87DE5640336}"/>
              </a:ext>
            </a:extLst>
          </p:cNvPr>
          <p:cNvPicPr>
            <a:picLocks noChangeAspect="1"/>
          </p:cNvPicPr>
          <p:nvPr/>
        </p:nvPicPr>
        <p:blipFill>
          <a:blip r:embed="rId3"/>
          <a:stretch>
            <a:fillRect/>
          </a:stretch>
        </p:blipFill>
        <p:spPr>
          <a:xfrm>
            <a:off x="5299521" y="4008364"/>
            <a:ext cx="6268702" cy="2406894"/>
          </a:xfrm>
          <a:prstGeom prst="rect">
            <a:avLst/>
          </a:prstGeom>
        </p:spPr>
      </p:pic>
      <p:sp>
        <p:nvSpPr>
          <p:cNvPr id="15" name="文本框 14">
            <a:extLst>
              <a:ext uri="{FF2B5EF4-FFF2-40B4-BE49-F238E27FC236}">
                <a16:creationId xmlns:a16="http://schemas.microsoft.com/office/drawing/2014/main" id="{982A846F-49E2-48FA-884D-AAF242BF8224}"/>
              </a:ext>
            </a:extLst>
          </p:cNvPr>
          <p:cNvSpPr txBox="1"/>
          <p:nvPr/>
        </p:nvSpPr>
        <p:spPr>
          <a:xfrm>
            <a:off x="7030268" y="6193431"/>
            <a:ext cx="2807208"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节点 </a:t>
            </a:r>
            <a:r>
              <a:rPr lang="en-US" altLang="zh-CN" sz="1600" dirty="0">
                <a:solidFill>
                  <a:schemeClr val="bg2">
                    <a:lumMod val="25000"/>
                  </a:schemeClr>
                </a:solidFill>
                <a:latin typeface="仿宋" panose="02010609060101010101" pitchFamily="49" charset="-122"/>
                <a:ea typeface="仿宋" panose="02010609060101010101" pitchFamily="49" charset="-122"/>
              </a:rPr>
              <a:t>m </a:t>
            </a:r>
            <a:r>
              <a:rPr lang="zh-CN" altLang="en-US" sz="1600" dirty="0">
                <a:solidFill>
                  <a:schemeClr val="bg2">
                    <a:lumMod val="25000"/>
                  </a:schemeClr>
                </a:solidFill>
                <a:latin typeface="仿宋" panose="02010609060101010101" pitchFamily="49" charset="-122"/>
                <a:ea typeface="仿宋" panose="02010609060101010101" pitchFamily="49" charset="-122"/>
              </a:rPr>
              <a:t>的生成过程对比</a:t>
            </a:r>
          </a:p>
        </p:txBody>
      </p:sp>
      <p:sp>
        <p:nvSpPr>
          <p:cNvPr id="9" name="灯片编号占位符 8">
            <a:extLst>
              <a:ext uri="{FF2B5EF4-FFF2-40B4-BE49-F238E27FC236}">
                <a16:creationId xmlns:a16="http://schemas.microsoft.com/office/drawing/2014/main" id="{AF6876C9-15D4-4F29-8160-FB1278084F8F}"/>
              </a:ext>
            </a:extLst>
          </p:cNvPr>
          <p:cNvSpPr>
            <a:spLocks noGrp="1"/>
          </p:cNvSpPr>
          <p:nvPr>
            <p:ph type="sldNum" sz="quarter" idx="12"/>
          </p:nvPr>
        </p:nvSpPr>
        <p:spPr/>
        <p:txBody>
          <a:bodyPr/>
          <a:lstStyle/>
          <a:p>
            <a:fld id="{FBACCE8E-693F-4A26-8C07-7C954F1ED21F}" type="slidenum">
              <a:rPr lang="zh-CN" altLang="en-US" smtClean="0"/>
              <a:t>15</a:t>
            </a:fld>
            <a:endParaRPr lang="zh-CN" altLang="en-US"/>
          </a:p>
        </p:txBody>
      </p:sp>
    </p:spTree>
    <p:extLst>
      <p:ext uri="{BB962C8B-B14F-4D97-AF65-F5344CB8AC3E}">
        <p14:creationId xmlns:p14="http://schemas.microsoft.com/office/powerpoint/2010/main" val="227750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t>一台配备有 </a:t>
            </a:r>
            <a:r>
              <a:rPr lang="en-US" altLang="zh-CN" dirty="0"/>
              <a:t>4 </a:t>
            </a:r>
            <a:r>
              <a:rPr lang="zh-CN" altLang="en-US" dirty="0"/>
              <a:t>个 </a:t>
            </a:r>
            <a:r>
              <a:rPr lang="en-US" altLang="zh-CN" dirty="0"/>
              <a:t>Intel Xeon</a:t>
            </a:r>
            <a:r>
              <a:rPr lang="zh-CN" altLang="en-US" dirty="0"/>
              <a:t>（</a:t>
            </a:r>
            <a:r>
              <a:rPr lang="en-US" altLang="zh-CN" dirty="0"/>
              <a:t>R</a:t>
            </a:r>
            <a:r>
              <a:rPr lang="zh-CN" altLang="en-US" dirty="0"/>
              <a:t>）</a:t>
            </a:r>
            <a:r>
              <a:rPr lang="en-US" altLang="zh-CN" dirty="0"/>
              <a:t>Gold 5318Y2.10GHz CPU </a:t>
            </a:r>
            <a:r>
              <a:rPr lang="zh-CN" altLang="en-US" dirty="0"/>
              <a:t>和 </a:t>
            </a:r>
            <a:r>
              <a:rPr lang="en-US" altLang="zh-CN" dirty="0"/>
              <a:t>128GB </a:t>
            </a:r>
            <a:r>
              <a:rPr lang="zh-CN" altLang="en-US" dirty="0"/>
              <a:t>内存的服务器，其中每个 </a:t>
            </a:r>
            <a:r>
              <a:rPr lang="en-US" altLang="zh-CN" dirty="0"/>
              <a:t>CPU </a:t>
            </a:r>
            <a:r>
              <a:rPr lang="zh-CN" altLang="en-US" dirty="0"/>
              <a:t>拥有 </a:t>
            </a:r>
            <a:r>
              <a:rPr lang="en-US" altLang="zh-CN" dirty="0"/>
              <a:t>24 </a:t>
            </a:r>
            <a:r>
              <a:rPr lang="zh-CN" altLang="en-US" dirty="0"/>
              <a:t>个计算核心，共计 </a:t>
            </a:r>
            <a:r>
              <a:rPr lang="en-US" altLang="zh-CN" dirty="0"/>
              <a:t>96 </a:t>
            </a:r>
            <a:r>
              <a:rPr lang="zh-CN" altLang="en-US" dirty="0"/>
              <a:t>个计算核心。</a:t>
            </a:r>
            <a:endParaRPr lang="en-US" altLang="zh-CN" dirty="0">
              <a:solidFill>
                <a:schemeClr val="tx1"/>
              </a:solidFill>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5</a:t>
            </a:r>
            <a:r>
              <a:rPr lang="zh-CN" altLang="en-US" dirty="0"/>
              <a:t>个最先进的串行算法</a:t>
            </a:r>
            <a:r>
              <a:rPr lang="en-US" altLang="zh-CN" dirty="0"/>
              <a:t>MBEA</a:t>
            </a:r>
            <a:r>
              <a:rPr lang="zh-CN" altLang="en-US" dirty="0"/>
              <a:t>、</a:t>
            </a:r>
            <a:r>
              <a:rPr lang="en-US" altLang="zh-CN" dirty="0" err="1"/>
              <a:t>iMBEA</a:t>
            </a:r>
            <a:r>
              <a:rPr lang="zh-CN" altLang="en-US" dirty="0"/>
              <a:t>、</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a:t>
            </a:r>
            <a:endParaRPr lang="en-US" altLang="zh-CN" dirty="0"/>
          </a:p>
        </p:txBody>
      </p:sp>
      <p:pic>
        <p:nvPicPr>
          <p:cNvPr id="13" name="图片 12">
            <a:extLst>
              <a:ext uri="{FF2B5EF4-FFF2-40B4-BE49-F238E27FC236}">
                <a16:creationId xmlns:a16="http://schemas.microsoft.com/office/drawing/2014/main" id="{E62166F7-E396-4AE1-9285-A075CD05875E}"/>
              </a:ext>
            </a:extLst>
          </p:cNvPr>
          <p:cNvPicPr>
            <a:picLocks noChangeAspect="1"/>
          </p:cNvPicPr>
          <p:nvPr/>
        </p:nvPicPr>
        <p:blipFill>
          <a:blip r:embed="rId2"/>
          <a:stretch>
            <a:fillRect/>
          </a:stretch>
        </p:blipFill>
        <p:spPr>
          <a:xfrm>
            <a:off x="4918439" y="1666641"/>
            <a:ext cx="7145412" cy="4218195"/>
          </a:xfrm>
          <a:prstGeom prst="rect">
            <a:avLst/>
          </a:prstGeom>
        </p:spPr>
      </p:pic>
      <p:sp>
        <p:nvSpPr>
          <p:cNvPr id="8" name="灯片编号占位符 7">
            <a:extLst>
              <a:ext uri="{FF2B5EF4-FFF2-40B4-BE49-F238E27FC236}">
                <a16:creationId xmlns:a16="http://schemas.microsoft.com/office/drawing/2014/main" id="{9E22A7BC-F490-49A0-A001-BB9B6426552E}"/>
              </a:ext>
            </a:extLst>
          </p:cNvPr>
          <p:cNvSpPr>
            <a:spLocks noGrp="1"/>
          </p:cNvSpPr>
          <p:nvPr>
            <p:ph type="sldNum" sz="quarter" idx="12"/>
          </p:nvPr>
        </p:nvSpPr>
        <p:spPr/>
        <p:txBody>
          <a:bodyPr/>
          <a:lstStyle/>
          <a:p>
            <a:fld id="{FBACCE8E-693F-4A26-8C07-7C954F1ED21F}" type="slidenum">
              <a:rPr lang="zh-CN" altLang="en-US" smtClean="0"/>
              <a:t>16</a:t>
            </a:fld>
            <a:endParaRPr lang="zh-CN" altLang="en-US"/>
          </a:p>
        </p:txBody>
      </p:sp>
    </p:spTree>
    <p:extLst>
      <p:ext uri="{BB962C8B-B14F-4D97-AF65-F5344CB8AC3E}">
        <p14:creationId xmlns:p14="http://schemas.microsoft.com/office/powerpoint/2010/main" val="338680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D72F19B9-B91E-41D9-A243-E3938A8D99B6}"/>
              </a:ext>
            </a:extLst>
          </p:cNvPr>
          <p:cNvPicPr>
            <a:picLocks noChangeAspect="1"/>
          </p:cNvPicPr>
          <p:nvPr/>
        </p:nvPicPr>
        <p:blipFill>
          <a:blip r:embed="rId2"/>
          <a:stretch>
            <a:fillRect/>
          </a:stretch>
        </p:blipFill>
        <p:spPr>
          <a:xfrm>
            <a:off x="323850" y="2162645"/>
            <a:ext cx="5127396" cy="2808000"/>
          </a:xfrm>
          <a:prstGeom prst="rect">
            <a:avLst/>
          </a:prstGeom>
        </p:spPr>
      </p:pic>
      <p:pic>
        <p:nvPicPr>
          <p:cNvPr id="10" name="图片 9">
            <a:extLst>
              <a:ext uri="{FF2B5EF4-FFF2-40B4-BE49-F238E27FC236}">
                <a16:creationId xmlns:a16="http://schemas.microsoft.com/office/drawing/2014/main" id="{1E95D1BE-1BF8-4852-82E1-3A9093BD472E}"/>
              </a:ext>
            </a:extLst>
          </p:cNvPr>
          <p:cNvPicPr>
            <a:picLocks noChangeAspect="1"/>
          </p:cNvPicPr>
          <p:nvPr/>
        </p:nvPicPr>
        <p:blipFill>
          <a:blip r:embed="rId3"/>
          <a:stretch>
            <a:fillRect/>
          </a:stretch>
        </p:blipFill>
        <p:spPr>
          <a:xfrm>
            <a:off x="6081044" y="2105527"/>
            <a:ext cx="5745804" cy="2844000"/>
          </a:xfrm>
          <a:prstGeom prst="rect">
            <a:avLst/>
          </a:prstGeom>
        </p:spPr>
      </p:pic>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算法相比现有最优算法压缩了</a:t>
            </a:r>
            <a:r>
              <a:rPr lang="en-US" altLang="zh-CN" sz="2400" dirty="0">
                <a:solidFill>
                  <a:srgbClr val="1019FE"/>
                </a:solidFill>
                <a:latin typeface="仿宋" panose="02010609060101010101" pitchFamily="49" charset="-122"/>
                <a:ea typeface="仿宋" panose="02010609060101010101" pitchFamily="49" charset="-122"/>
              </a:rPr>
              <a:t>2.4-9.0</a:t>
            </a:r>
            <a:r>
              <a:rPr lang="zh-CN" altLang="en-US" sz="2400" dirty="0">
                <a:solidFill>
                  <a:srgbClr val="1019FE"/>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的搜索空间，运行时间缩短了</a:t>
            </a:r>
            <a:r>
              <a:rPr lang="en-US" altLang="zh-CN" sz="2400" dirty="0">
                <a:solidFill>
                  <a:srgbClr val="FF0000"/>
                </a:solidFill>
                <a:latin typeface="仿宋" panose="02010609060101010101" pitchFamily="49" charset="-122"/>
                <a:ea typeface="仿宋" panose="02010609060101010101" pitchFamily="49" charset="-122"/>
              </a:rPr>
              <a:t>1.2-5.3</a:t>
            </a:r>
            <a:r>
              <a:rPr lang="zh-CN" altLang="en-US" sz="2400" dirty="0">
                <a:solidFill>
                  <a:srgbClr val="FF0000"/>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a:t>
            </a:r>
          </a:p>
        </p:txBody>
      </p:sp>
      <p:sp>
        <p:nvSpPr>
          <p:cNvPr id="9" name="灯片编号占位符 8">
            <a:extLst>
              <a:ext uri="{FF2B5EF4-FFF2-40B4-BE49-F238E27FC236}">
                <a16:creationId xmlns:a16="http://schemas.microsoft.com/office/drawing/2014/main" id="{4A3922EA-13C1-418A-BF0F-1BF3A3B70727}"/>
              </a:ext>
            </a:extLst>
          </p:cNvPr>
          <p:cNvSpPr>
            <a:spLocks noGrp="1"/>
          </p:cNvSpPr>
          <p:nvPr>
            <p:ph type="sldNum" sz="quarter" idx="12"/>
          </p:nvPr>
        </p:nvSpPr>
        <p:spPr/>
        <p:txBody>
          <a:bodyPr/>
          <a:lstStyle/>
          <a:p>
            <a:fld id="{FBACCE8E-693F-4A26-8C07-7C954F1ED21F}" type="slidenum">
              <a:rPr lang="zh-CN" altLang="en-US" smtClean="0"/>
              <a:t>17</a:t>
            </a:fld>
            <a:endParaRPr lang="zh-CN" altLang="en-US"/>
          </a:p>
        </p:txBody>
      </p:sp>
    </p:spTree>
    <p:extLst>
      <p:ext uri="{BB962C8B-B14F-4D97-AF65-F5344CB8AC3E}">
        <p14:creationId xmlns:p14="http://schemas.microsoft.com/office/powerpoint/2010/main" val="2569628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4778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算法中所包含的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树方法和</a:t>
            </a:r>
            <a:r>
              <a:rPr lang="en-US" altLang="zh-CN" sz="2400" dirty="0">
                <a:latin typeface="仿宋" panose="02010609060101010101" pitchFamily="49" charset="-122"/>
                <a:ea typeface="仿宋" panose="02010609060101010101" pitchFamily="49" charset="-122"/>
              </a:rPr>
              <a:t>AMP</a:t>
            </a:r>
            <a:r>
              <a:rPr lang="zh-CN" altLang="en-US" sz="2400" dirty="0">
                <a:latin typeface="仿宋" panose="02010609060101010101" pitchFamily="49" charset="-122"/>
                <a:ea typeface="仿宋" panose="02010609060101010101" pitchFamily="49" charset="-122"/>
              </a:rPr>
              <a:t>方法均裁剪掉了大量无效节点，并带来性能提升</a:t>
            </a:r>
          </a:p>
        </p:txBody>
      </p:sp>
      <p:pic>
        <p:nvPicPr>
          <p:cNvPr id="2" name="图片 1">
            <a:extLst>
              <a:ext uri="{FF2B5EF4-FFF2-40B4-BE49-F238E27FC236}">
                <a16:creationId xmlns:a16="http://schemas.microsoft.com/office/drawing/2014/main" id="{91DEEB59-B5C8-45AB-BFA9-8357E2907EC6}"/>
              </a:ext>
            </a:extLst>
          </p:cNvPr>
          <p:cNvPicPr>
            <a:picLocks noChangeAspect="1"/>
          </p:cNvPicPr>
          <p:nvPr/>
        </p:nvPicPr>
        <p:blipFill>
          <a:blip r:embed="rId2"/>
          <a:stretch>
            <a:fillRect/>
          </a:stretch>
        </p:blipFill>
        <p:spPr>
          <a:xfrm>
            <a:off x="532944" y="2139024"/>
            <a:ext cx="5688153" cy="2741179"/>
          </a:xfrm>
          <a:prstGeom prst="rect">
            <a:avLst/>
          </a:prstGeom>
        </p:spPr>
      </p:pic>
      <p:pic>
        <p:nvPicPr>
          <p:cNvPr id="4" name="图片 3">
            <a:extLst>
              <a:ext uri="{FF2B5EF4-FFF2-40B4-BE49-F238E27FC236}">
                <a16:creationId xmlns:a16="http://schemas.microsoft.com/office/drawing/2014/main" id="{D797D4CD-824C-48EB-BC6A-E76DB85AE55C}"/>
              </a:ext>
            </a:extLst>
          </p:cNvPr>
          <p:cNvPicPr>
            <a:picLocks noChangeAspect="1"/>
          </p:cNvPicPr>
          <p:nvPr/>
        </p:nvPicPr>
        <p:blipFill>
          <a:blip r:embed="rId3"/>
          <a:stretch>
            <a:fillRect/>
          </a:stretch>
        </p:blipFill>
        <p:spPr>
          <a:xfrm>
            <a:off x="6221097" y="2140262"/>
            <a:ext cx="5662928" cy="2741186"/>
          </a:xfrm>
          <a:prstGeom prst="rect">
            <a:avLst/>
          </a:prstGeom>
        </p:spPr>
      </p:pic>
      <p:sp>
        <p:nvSpPr>
          <p:cNvPr id="18" name="文本框 17">
            <a:extLst>
              <a:ext uri="{FF2B5EF4-FFF2-40B4-BE49-F238E27FC236}">
                <a16:creationId xmlns:a16="http://schemas.microsoft.com/office/drawing/2014/main" id="{655848D5-1B46-4ED9-AA0B-133021AD532C}"/>
              </a:ext>
            </a:extLst>
          </p:cNvPr>
          <p:cNvSpPr txBox="1"/>
          <p:nvPr/>
        </p:nvSpPr>
        <p:spPr>
          <a:xfrm>
            <a:off x="621154" y="5009756"/>
            <a:ext cx="11107295"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AMBEA-ASE,AMBEA-AMP,AMBEA-PMP</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分别表示在基本算法</a:t>
            </a:r>
            <a:r>
              <a:rPr lang="en-US" altLang="zh-CN" sz="1600" dirty="0">
                <a:solidFill>
                  <a:schemeClr val="bg1">
                    <a:lumMod val="50000"/>
                  </a:schemeClr>
                </a:solidFill>
                <a:latin typeface="仿宋" panose="02010609060101010101" pitchFamily="49" charset="-122"/>
                <a:ea typeface="仿宋" panose="02010609060101010101" pitchFamily="49" charset="-122"/>
              </a:rPr>
              <a:t>MBEA</a:t>
            </a:r>
            <a:r>
              <a:rPr lang="zh-CN" altLang="en-US" sz="1600" dirty="0">
                <a:solidFill>
                  <a:schemeClr val="bg1">
                    <a:lumMod val="50000"/>
                  </a:schemeClr>
                </a:solidFill>
                <a:latin typeface="仿宋" panose="02010609060101010101" pitchFamily="49" charset="-122"/>
                <a:ea typeface="仿宋" panose="02010609060101010101" pitchFamily="49" charset="-122"/>
              </a:rPr>
              <a:t>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ASE</a:t>
            </a:r>
            <a:r>
              <a:rPr lang="zh-CN" altLang="en-US" sz="1600" dirty="0">
                <a:solidFill>
                  <a:schemeClr val="bg1">
                    <a:lumMod val="50000"/>
                  </a:schemeClr>
                </a:solidFill>
                <a:latin typeface="仿宋" panose="02010609060101010101" pitchFamily="49" charset="-122"/>
                <a:ea typeface="仿宋" panose="02010609060101010101" pitchFamily="49" charset="-122"/>
              </a:rPr>
              <a:t>、</a:t>
            </a:r>
            <a:r>
              <a:rPr lang="en-US" altLang="zh-CN" sz="1600" dirty="0">
                <a:solidFill>
                  <a:schemeClr val="bg1">
                    <a:lumMod val="50000"/>
                  </a:schemeClr>
                </a:solidFill>
                <a:latin typeface="仿宋" panose="02010609060101010101" pitchFamily="49" charset="-122"/>
                <a:ea typeface="仿宋" panose="02010609060101010101" pitchFamily="49" charset="-122"/>
              </a:rPr>
              <a:t>AMP</a:t>
            </a:r>
            <a:r>
              <a:rPr lang="zh-CN" altLang="en-US" sz="1600" dirty="0">
                <a:solidFill>
                  <a:schemeClr val="bg1">
                    <a:lumMod val="50000"/>
                  </a:schemeClr>
                </a:solidFill>
                <a:latin typeface="仿宋" panose="02010609060101010101" pitchFamily="49" charset="-122"/>
                <a:ea typeface="仿宋" panose="02010609060101010101" pitchFamily="49" charset="-122"/>
              </a:rPr>
              <a:t>和被动顶点合并剪枝方法所产生的变种</a:t>
            </a:r>
          </a:p>
        </p:txBody>
      </p:sp>
      <p:sp>
        <p:nvSpPr>
          <p:cNvPr id="10" name="灯片编号占位符 9">
            <a:extLst>
              <a:ext uri="{FF2B5EF4-FFF2-40B4-BE49-F238E27FC236}">
                <a16:creationId xmlns:a16="http://schemas.microsoft.com/office/drawing/2014/main" id="{F7718FBD-5039-4DB9-83E1-4C2F12F4EEF0}"/>
              </a:ext>
            </a:extLst>
          </p:cNvPr>
          <p:cNvSpPr>
            <a:spLocks noGrp="1"/>
          </p:cNvSpPr>
          <p:nvPr>
            <p:ph type="sldNum" sz="quarter" idx="12"/>
          </p:nvPr>
        </p:nvSpPr>
        <p:spPr/>
        <p:txBody>
          <a:bodyPr/>
          <a:lstStyle/>
          <a:p>
            <a:fld id="{FBACCE8E-693F-4A26-8C07-7C954F1ED21F}" type="slidenum">
              <a:rPr lang="zh-CN" altLang="en-US" smtClean="0"/>
              <a:t>18</a:t>
            </a:fld>
            <a:endParaRPr lang="zh-CN" altLang="en-US"/>
          </a:p>
        </p:txBody>
      </p:sp>
    </p:spTree>
    <p:extLst>
      <p:ext uri="{BB962C8B-B14F-4D97-AF65-F5344CB8AC3E}">
        <p14:creationId xmlns:p14="http://schemas.microsoft.com/office/powerpoint/2010/main" val="420917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03BD70-19C0-41DE-8262-8DACAFCD1F8A}"/>
              </a:ext>
            </a:extLst>
          </p:cNvPr>
          <p:cNvSpPr/>
          <p:nvPr/>
        </p:nvSpPr>
        <p:spPr>
          <a:xfrm>
            <a:off x="323850" y="274772"/>
            <a:ext cx="3198996" cy="6303828"/>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04E52E1-4C92-4087-9ACC-99BFA33E37C0}"/>
              </a:ext>
            </a:extLst>
          </p:cNvPr>
          <p:cNvSpPr/>
          <p:nvPr/>
        </p:nvSpPr>
        <p:spPr>
          <a:xfrm>
            <a:off x="4622650" y="1183111"/>
            <a:ext cx="1415772"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1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48036CF-C172-43DC-B6A6-EEE0B23FD4E7}"/>
              </a:ext>
            </a:extLst>
          </p:cNvPr>
          <p:cNvSpPr/>
          <p:nvPr/>
        </p:nvSpPr>
        <p:spPr>
          <a:xfrm>
            <a:off x="4622650" y="2132987"/>
            <a:ext cx="6340197"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2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p>
        </p:txBody>
      </p:sp>
      <p:sp>
        <p:nvSpPr>
          <p:cNvPr id="18" name="矩形 17">
            <a:extLst>
              <a:ext uri="{FF2B5EF4-FFF2-40B4-BE49-F238E27FC236}">
                <a16:creationId xmlns:a16="http://schemas.microsoft.com/office/drawing/2014/main" id="{2C868E53-2DDF-4B07-B550-65E22D75FCD8}"/>
              </a:ext>
            </a:extLst>
          </p:cNvPr>
          <p:cNvSpPr/>
          <p:nvPr/>
        </p:nvSpPr>
        <p:spPr>
          <a:xfrm>
            <a:off x="4622650" y="3082863"/>
            <a:ext cx="6750566"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3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FBC4AAD7-952C-48B2-BE7D-7982E6263D3C}"/>
              </a:ext>
            </a:extLst>
          </p:cNvPr>
          <p:cNvSpPr/>
          <p:nvPr/>
        </p:nvSpPr>
        <p:spPr>
          <a:xfrm>
            <a:off x="4622650" y="4032739"/>
            <a:ext cx="6955750"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4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46A2A95C-B8A0-4B6D-9985-B7BEB9C35C9E}"/>
              </a:ext>
            </a:extLst>
          </p:cNvPr>
          <p:cNvSpPr/>
          <p:nvPr/>
        </p:nvSpPr>
        <p:spPr>
          <a:xfrm>
            <a:off x="4622650" y="4982615"/>
            <a:ext cx="2646878" cy="584775"/>
          </a:xfrm>
          <a:prstGeom prst="rect">
            <a:avLst/>
          </a:prstGeom>
        </p:spPr>
        <p:txBody>
          <a:bodyPr wrap="none">
            <a:spAutoFit/>
          </a:bodyPr>
          <a:lstStyle/>
          <a:p>
            <a:pPr>
              <a:defRPr/>
            </a:pP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5 </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825B6FB7-F4BF-4271-9D46-50BC8D557A27}"/>
              </a:ext>
            </a:extLst>
          </p:cNvPr>
          <p:cNvSpPr txBox="1"/>
          <p:nvPr/>
        </p:nvSpPr>
        <p:spPr>
          <a:xfrm rot="5400000">
            <a:off x="-2804593" y="2644170"/>
            <a:ext cx="6858000" cy="1569660"/>
          </a:xfrm>
          <a:prstGeom prst="rect">
            <a:avLst/>
          </a:prstGeom>
          <a:noFill/>
        </p:spPr>
        <p:txBody>
          <a:bodyPr wrap="square" rtlCol="0">
            <a:spAutoFit/>
          </a:bodyPr>
          <a:lstStyle/>
          <a:p>
            <a:pPr algn="ctr"/>
            <a:r>
              <a:rPr lang="en-US" altLang="zh-CN" sz="9600" dirty="0">
                <a:solidFill>
                  <a:schemeClr val="bg1">
                    <a:alpha val="10000"/>
                  </a:schemeClr>
                </a:solidFill>
                <a:latin typeface="宋体" panose="02010600030101010101" pitchFamily="2" charset="-122"/>
                <a:ea typeface="宋体" panose="02010600030101010101" pitchFamily="2" charset="-122"/>
              </a:rPr>
              <a:t>CONTENT</a:t>
            </a:r>
            <a:endParaRPr lang="zh-CN" altLang="en-US" sz="9600" dirty="0">
              <a:solidFill>
                <a:schemeClr val="bg1">
                  <a:alpha val="10000"/>
                </a:schemeClr>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7499C6B7-92D5-48B0-8FC6-2A3AD501D973}"/>
              </a:ext>
            </a:extLst>
          </p:cNvPr>
          <p:cNvSpPr txBox="1"/>
          <p:nvPr/>
        </p:nvSpPr>
        <p:spPr>
          <a:xfrm>
            <a:off x="873296" y="578012"/>
            <a:ext cx="2553162" cy="3631763"/>
          </a:xfrm>
          <a:prstGeom prst="rect">
            <a:avLst/>
          </a:prstGeom>
          <a:noFill/>
        </p:spPr>
        <p:txBody>
          <a:bodyPr wrap="square" rtlCol="0">
            <a:spAutoFit/>
          </a:bodyPr>
          <a:lstStyle/>
          <a:p>
            <a:pPr algn="dist"/>
            <a:r>
              <a:rPr lang="zh-CN" altLang="en-US" sz="11500" dirty="0">
                <a:solidFill>
                  <a:schemeClr val="bg1"/>
                </a:solidFill>
                <a:latin typeface="宋体" panose="02010600030101010101" pitchFamily="2" charset="-122"/>
                <a:ea typeface="宋体" panose="02010600030101010101" pitchFamily="2" charset="-122"/>
              </a:rPr>
              <a:t>目</a:t>
            </a:r>
            <a:endParaRPr lang="en-US" altLang="zh-CN" sz="11500" dirty="0">
              <a:solidFill>
                <a:schemeClr val="bg1"/>
              </a:solidFill>
              <a:latin typeface="宋体" panose="02010600030101010101" pitchFamily="2" charset="-122"/>
              <a:ea typeface="宋体" panose="02010600030101010101" pitchFamily="2" charset="-122"/>
            </a:endParaRPr>
          </a:p>
          <a:p>
            <a:pPr algn="dist"/>
            <a:r>
              <a:rPr lang="zh-CN" altLang="en-US" sz="11500" dirty="0">
                <a:solidFill>
                  <a:schemeClr val="bg1"/>
                </a:solidFill>
                <a:latin typeface="宋体" panose="02010600030101010101" pitchFamily="2" charset="-122"/>
                <a:ea typeface="宋体" panose="02010600030101010101" pitchFamily="2" charset="-122"/>
              </a:rPr>
              <a:t>录</a:t>
            </a:r>
          </a:p>
        </p:txBody>
      </p:sp>
      <p:sp>
        <p:nvSpPr>
          <p:cNvPr id="24" name="等腰三角形 23">
            <a:extLst>
              <a:ext uri="{FF2B5EF4-FFF2-40B4-BE49-F238E27FC236}">
                <a16:creationId xmlns:a16="http://schemas.microsoft.com/office/drawing/2014/main" id="{BD66B2DF-C08D-4C83-A887-C10DBDE96E71}"/>
              </a:ext>
            </a:extLst>
          </p:cNvPr>
          <p:cNvSpPr/>
          <p:nvPr/>
        </p:nvSpPr>
        <p:spPr>
          <a:xfrm flipV="1">
            <a:off x="3082163" y="863156"/>
            <a:ext cx="252335" cy="21753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815E30E-5B50-40D9-A908-97777FEC7E79}"/>
              </a:ext>
            </a:extLst>
          </p:cNvPr>
          <p:cNvCxnSpPr/>
          <p:nvPr/>
        </p:nvCxnSpPr>
        <p:spPr>
          <a:xfrm>
            <a:off x="3702918" y="274772"/>
            <a:ext cx="0" cy="6303828"/>
          </a:xfrm>
          <a:prstGeom prst="line">
            <a:avLst/>
          </a:prstGeom>
          <a:ln w="19050">
            <a:solidFill>
              <a:srgbClr val="034C9C"/>
            </a:solidFill>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41E5B54-8D0C-4B4E-9902-B3594A2113F7}"/>
              </a:ext>
            </a:extLst>
          </p:cNvPr>
          <p:cNvSpPr>
            <a:spLocks noGrp="1"/>
          </p:cNvSpPr>
          <p:nvPr>
            <p:ph type="sldNum" sz="quarter" idx="12"/>
          </p:nvPr>
        </p:nvSpPr>
        <p:spPr/>
        <p:txBody>
          <a:bodyPr/>
          <a:lstStyle/>
          <a:p>
            <a:fld id="{FBACCE8E-693F-4A26-8C07-7C954F1ED21F}" type="slidenum">
              <a:rPr lang="zh-CN" altLang="en-US" smtClean="0">
                <a:solidFill>
                  <a:schemeClr val="tx1"/>
                </a:solidFill>
              </a:rPr>
              <a:pPr/>
              <a:t>1</a:t>
            </a:fld>
            <a:endParaRPr lang="zh-CN" altLang="en-US" dirty="0">
              <a:solidFill>
                <a:schemeClr val="tx1"/>
              </a:solidFill>
            </a:endParaRPr>
          </a:p>
        </p:txBody>
      </p:sp>
    </p:spTree>
    <p:extLst>
      <p:ext uri="{BB962C8B-B14F-4D97-AF65-F5344CB8AC3E}">
        <p14:creationId xmlns:p14="http://schemas.microsoft.com/office/powerpoint/2010/main" val="162538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42963"/>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AMBEA </a:t>
            </a:r>
            <a:r>
              <a:rPr lang="zh-CN" altLang="en-US" sz="2400" dirty="0">
                <a:latin typeface="仿宋" panose="02010609060101010101" pitchFamily="49" charset="-122"/>
                <a:ea typeface="仿宋" panose="02010609060101010101" pitchFamily="49" charset="-122"/>
              </a:rPr>
              <a:t>算法中的</a:t>
            </a:r>
            <a:r>
              <a:rPr lang="en-US" altLang="zh-CN" sz="2400" dirty="0">
                <a:latin typeface="仿宋" panose="02010609060101010101" pitchFamily="49" charset="-122"/>
                <a:ea typeface="仿宋" panose="02010609060101010101" pitchFamily="49" charset="-122"/>
              </a:rPr>
              <a:t>ASE</a:t>
            </a:r>
            <a:r>
              <a:rPr lang="zh-CN" altLang="en-US" sz="2400" dirty="0">
                <a:latin typeface="仿宋" panose="02010609060101010101" pitchFamily="49" charset="-122"/>
                <a:ea typeface="仿宋" panose="02010609060101010101" pitchFamily="49" charset="-122"/>
              </a:rPr>
              <a:t>树有效增加了枚举树的平衡性。</a:t>
            </a:r>
            <a:r>
              <a:rPr lang="en-US" altLang="zh-CN" sz="2400" dirty="0">
                <a:latin typeface="仿宋" panose="02010609060101010101" pitchFamily="49" charset="-122"/>
                <a:ea typeface="仿宋" panose="02010609060101010101" pitchFamily="49" charset="-122"/>
              </a:rPr>
              <a:t>AMBEA</a:t>
            </a:r>
            <a:r>
              <a:rPr lang="zh-CN" altLang="en-US" sz="2400" dirty="0">
                <a:latin typeface="仿宋" panose="02010609060101010101" pitchFamily="49" charset="-122"/>
                <a:ea typeface="仿宋" panose="02010609060101010101" pitchFamily="49" charset="-122"/>
              </a:rPr>
              <a:t>算法相较于已有算法在并行性和可扩展性上具有明显优势。</a:t>
            </a:r>
          </a:p>
        </p:txBody>
      </p:sp>
      <p:pic>
        <p:nvPicPr>
          <p:cNvPr id="3" name="图片 2">
            <a:extLst>
              <a:ext uri="{FF2B5EF4-FFF2-40B4-BE49-F238E27FC236}">
                <a16:creationId xmlns:a16="http://schemas.microsoft.com/office/drawing/2014/main" id="{B37F4971-5005-40F7-9651-9F086F00466E}"/>
              </a:ext>
            </a:extLst>
          </p:cNvPr>
          <p:cNvPicPr>
            <a:picLocks noChangeAspect="1"/>
          </p:cNvPicPr>
          <p:nvPr/>
        </p:nvPicPr>
        <p:blipFill>
          <a:blip r:embed="rId2"/>
          <a:stretch>
            <a:fillRect/>
          </a:stretch>
        </p:blipFill>
        <p:spPr>
          <a:xfrm>
            <a:off x="1056136" y="1839594"/>
            <a:ext cx="3978610" cy="2047133"/>
          </a:xfrm>
          <a:prstGeom prst="rect">
            <a:avLst/>
          </a:prstGeom>
        </p:spPr>
      </p:pic>
      <p:pic>
        <p:nvPicPr>
          <p:cNvPr id="10" name="图片 9">
            <a:extLst>
              <a:ext uri="{FF2B5EF4-FFF2-40B4-BE49-F238E27FC236}">
                <a16:creationId xmlns:a16="http://schemas.microsoft.com/office/drawing/2014/main" id="{0BC6026C-1409-4A6D-B90E-68653A5F7F84}"/>
              </a:ext>
            </a:extLst>
          </p:cNvPr>
          <p:cNvPicPr>
            <a:picLocks noChangeAspect="1"/>
          </p:cNvPicPr>
          <p:nvPr/>
        </p:nvPicPr>
        <p:blipFill>
          <a:blip r:embed="rId3"/>
          <a:stretch>
            <a:fillRect/>
          </a:stretch>
        </p:blipFill>
        <p:spPr>
          <a:xfrm>
            <a:off x="1091401" y="3889938"/>
            <a:ext cx="3154745" cy="1705007"/>
          </a:xfrm>
          <a:prstGeom prst="rect">
            <a:avLst/>
          </a:prstGeom>
        </p:spPr>
      </p:pic>
      <p:pic>
        <p:nvPicPr>
          <p:cNvPr id="11" name="图片 10">
            <a:extLst>
              <a:ext uri="{FF2B5EF4-FFF2-40B4-BE49-F238E27FC236}">
                <a16:creationId xmlns:a16="http://schemas.microsoft.com/office/drawing/2014/main" id="{DE16567E-3666-49CB-AE72-9D54E6247658}"/>
              </a:ext>
            </a:extLst>
          </p:cNvPr>
          <p:cNvPicPr>
            <a:picLocks noChangeAspect="1"/>
          </p:cNvPicPr>
          <p:nvPr/>
        </p:nvPicPr>
        <p:blipFill>
          <a:blip r:embed="rId4"/>
          <a:stretch>
            <a:fillRect/>
          </a:stretch>
        </p:blipFill>
        <p:spPr>
          <a:xfrm>
            <a:off x="7157255" y="1067750"/>
            <a:ext cx="4628227" cy="4419600"/>
          </a:xfrm>
          <a:prstGeom prst="rect">
            <a:avLst/>
          </a:prstGeom>
        </p:spPr>
      </p:pic>
      <p:sp>
        <p:nvSpPr>
          <p:cNvPr id="9" name="灯片编号占位符 8">
            <a:extLst>
              <a:ext uri="{FF2B5EF4-FFF2-40B4-BE49-F238E27FC236}">
                <a16:creationId xmlns:a16="http://schemas.microsoft.com/office/drawing/2014/main" id="{E7C704D9-B3E7-495A-BDB8-632F19E90D4C}"/>
              </a:ext>
            </a:extLst>
          </p:cNvPr>
          <p:cNvSpPr>
            <a:spLocks noGrp="1"/>
          </p:cNvSpPr>
          <p:nvPr>
            <p:ph type="sldNum" sz="quarter" idx="12"/>
          </p:nvPr>
        </p:nvSpPr>
        <p:spPr/>
        <p:txBody>
          <a:bodyPr/>
          <a:lstStyle/>
          <a:p>
            <a:fld id="{FBACCE8E-693F-4A26-8C07-7C954F1ED21F}" type="slidenum">
              <a:rPr lang="zh-CN" altLang="en-US" smtClean="0"/>
              <a:t>19</a:t>
            </a:fld>
            <a:endParaRPr lang="zh-CN" altLang="en-US"/>
          </a:p>
        </p:txBody>
      </p:sp>
    </p:spTree>
    <p:extLst>
      <p:ext uri="{BB962C8B-B14F-4D97-AF65-F5344CB8AC3E}">
        <p14:creationId xmlns:p14="http://schemas.microsoft.com/office/powerpoint/2010/main" val="87865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主动的极大二分团枚举剪枝方法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02</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0BD0A23-06E2-40F0-A9DE-D9997D3A39D0}"/>
              </a:ext>
            </a:extLst>
          </p:cNvPr>
          <p:cNvSpPr/>
          <p:nvPr/>
        </p:nvSpPr>
        <p:spPr>
          <a:xfrm>
            <a:off x="323850" y="2232000"/>
            <a:ext cx="10296000"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提出主动的集合枚举树 （</a:t>
            </a:r>
            <a:r>
              <a:rPr lang="en-US" altLang="zh-CN" sz="3200" dirty="0">
                <a:solidFill>
                  <a:srgbClr val="FF0000"/>
                </a:solidFill>
                <a:ea typeface="宋体" panose="02010600030101010101" pitchFamily="2" charset="-122"/>
              </a:rPr>
              <a:t>ASE</a:t>
            </a:r>
            <a:r>
              <a:rPr lang="zh-CN" altLang="en-US" sz="3200" dirty="0">
                <a:solidFill>
                  <a:srgbClr val="FF0000"/>
                </a:solidFill>
                <a:ea typeface="宋体" panose="02010600030101010101" pitchFamily="2" charset="-122"/>
              </a:rPr>
              <a:t>树</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提出主动的顶点合并剪枝 （</a:t>
            </a:r>
            <a:r>
              <a:rPr lang="en-US" altLang="zh-CN" sz="3200" dirty="0">
                <a:solidFill>
                  <a:srgbClr val="FF0000"/>
                </a:solidFill>
                <a:ea typeface="宋体" panose="02010600030101010101" pitchFamily="2" charset="-122"/>
                <a:cs typeface="Times New Roman" panose="02020603050405020304" pitchFamily="18" charset="0"/>
              </a:rPr>
              <a:t>AMP</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a:t>
            </a:r>
            <a:r>
              <a:rPr lang="en-US" altLang="zh-CN" sz="3200" dirty="0">
                <a:solidFill>
                  <a:schemeClr val="tx1">
                    <a:lumMod val="75000"/>
                    <a:lumOff val="25000"/>
                  </a:schemeClr>
                </a:solidFill>
                <a:ea typeface="宋体" panose="02010600030101010101" pitchFamily="2" charset="-122"/>
              </a:rPr>
              <a:t>ASE</a:t>
            </a:r>
            <a:r>
              <a:rPr lang="zh-CN" altLang="en-US" sz="3200" dirty="0">
                <a:solidFill>
                  <a:schemeClr val="tx1">
                    <a:lumMod val="75000"/>
                    <a:lumOff val="25000"/>
                  </a:schemeClr>
                </a:solidFill>
                <a:ea typeface="宋体" panose="02010600030101010101" pitchFamily="2" charset="-122"/>
              </a:rPr>
              <a:t>树和</a:t>
            </a:r>
            <a:r>
              <a:rPr lang="en-US" altLang="zh-CN" sz="3200" dirty="0">
                <a:solidFill>
                  <a:schemeClr val="tx1">
                    <a:lumMod val="75000"/>
                    <a:lumOff val="25000"/>
                  </a:schemeClr>
                </a:solidFill>
                <a:ea typeface="宋体" panose="02010600030101010101" pitchFamily="2" charset="-122"/>
              </a:rPr>
              <a:t>AMP</a:t>
            </a:r>
            <a:r>
              <a:rPr lang="zh-CN" altLang="en-US" sz="3200" dirty="0">
                <a:solidFill>
                  <a:schemeClr val="tx1">
                    <a:lumMod val="75000"/>
                    <a:lumOff val="25000"/>
                  </a:schemeClr>
                </a:solidFill>
                <a:ea typeface="宋体" panose="02010600030101010101" pitchFamily="2" charset="-122"/>
              </a:rPr>
              <a:t>方法，形成高效的</a:t>
            </a:r>
            <a:r>
              <a:rPr lang="en-US" altLang="zh-CN" sz="3200" dirty="0">
                <a:solidFill>
                  <a:srgbClr val="FF0000"/>
                </a:solidFill>
                <a:ea typeface="宋体" panose="02010600030101010101" pitchFamily="2" charset="-122"/>
              </a:rPr>
              <a:t>AMBEA</a:t>
            </a:r>
            <a:r>
              <a:rPr lang="zh-CN" altLang="en-US" sz="3200" dirty="0">
                <a:solidFill>
                  <a:schemeClr val="tx1">
                    <a:lumMod val="75000"/>
                    <a:lumOff val="25000"/>
                  </a:schemeClr>
                </a:solidFill>
                <a:ea typeface="宋体" panose="02010600030101010101" pitchFamily="2" charset="-122"/>
              </a:rPr>
              <a:t>算法。该算法有效</a:t>
            </a:r>
            <a:r>
              <a:rPr lang="zh-CN" altLang="en-US" sz="3200" dirty="0">
                <a:solidFill>
                  <a:srgbClr val="1019FE"/>
                </a:solidFill>
                <a:ea typeface="宋体" panose="02010600030101010101" pitchFamily="2" charset="-122"/>
              </a:rPr>
              <a:t>缓解极大二分团问题中搜索空间大的挑战</a:t>
            </a:r>
            <a:r>
              <a:rPr lang="zh-CN" altLang="en-US" sz="3200" dirty="0">
                <a:solidFill>
                  <a:schemeClr val="tx1">
                    <a:lumMod val="75000"/>
                    <a:lumOff val="25000"/>
                  </a:schemeClr>
                </a:solidFill>
                <a:ea typeface="宋体" panose="02010600030101010101" pitchFamily="2" charset="-122"/>
              </a:rPr>
              <a:t>。</a:t>
            </a:r>
            <a:endParaRPr lang="en-US" altLang="zh-CN" sz="32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12B95737-8C01-4848-8D9E-7A7716901805}"/>
              </a:ext>
            </a:extLst>
          </p:cNvPr>
          <p:cNvSpPr>
            <a:spLocks noGrp="1"/>
          </p:cNvSpPr>
          <p:nvPr>
            <p:ph type="sldNum" sz="quarter" idx="12"/>
          </p:nvPr>
        </p:nvSpPr>
        <p:spPr/>
        <p:txBody>
          <a:bodyPr/>
          <a:lstStyle/>
          <a:p>
            <a:fld id="{FBACCE8E-693F-4A26-8C07-7C954F1ED21F}" type="slidenum">
              <a:rPr lang="zh-CN" altLang="en-US" smtClean="0"/>
              <a:t>20</a:t>
            </a:fld>
            <a:endParaRPr lang="zh-CN" altLang="en-US"/>
          </a:p>
        </p:txBody>
      </p:sp>
    </p:spTree>
    <p:extLst>
      <p:ext uri="{BB962C8B-B14F-4D97-AF65-F5344CB8AC3E}">
        <p14:creationId xmlns:p14="http://schemas.microsoft.com/office/powerpoint/2010/main" val="320456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1793436-E1C2-4ACB-AC92-FD9AB668ED57}"/>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46B5689-84B1-474B-B8F3-6A48126B4B67}"/>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3</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AdaMBE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80D6BBF5-8AEB-44E9-83EC-0A0F9CC2C56A}"/>
              </a:ext>
            </a:extLst>
          </p:cNvPr>
          <p:cNvSpPr>
            <a:spLocks noGrp="1"/>
          </p:cNvSpPr>
          <p:nvPr>
            <p:ph type="sldNum" sz="quarter" idx="12"/>
          </p:nvPr>
        </p:nvSpPr>
        <p:spPr/>
        <p:txBody>
          <a:bodyPr/>
          <a:lstStyle/>
          <a:p>
            <a:fld id="{FBACCE8E-693F-4A26-8C07-7C954F1ED21F}" type="slidenum">
              <a:rPr lang="zh-CN" altLang="en-US" smtClean="0"/>
              <a:pPr/>
              <a:t>21</a:t>
            </a:fld>
            <a:endParaRPr lang="zh-CN" altLang="en-US" dirty="0"/>
          </a:p>
        </p:txBody>
      </p:sp>
    </p:spTree>
    <p:extLst>
      <p:ext uri="{BB962C8B-B14F-4D97-AF65-F5344CB8AC3E}">
        <p14:creationId xmlns:p14="http://schemas.microsoft.com/office/powerpoint/2010/main" val="681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二分图的存储结构</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6421B7A2-C851-4477-9860-C612A9125E12}"/>
              </a:ext>
            </a:extLst>
          </p:cNvPr>
          <p:cNvPicPr>
            <a:picLocks noChangeAspect="1"/>
          </p:cNvPicPr>
          <p:nvPr/>
        </p:nvPicPr>
        <p:blipFill>
          <a:blip r:embed="rId2"/>
          <a:stretch>
            <a:fillRect/>
          </a:stretch>
        </p:blipFill>
        <p:spPr>
          <a:xfrm>
            <a:off x="5909744" y="1031142"/>
            <a:ext cx="5935123" cy="5403226"/>
          </a:xfrm>
          <a:prstGeom prst="rect">
            <a:avLst/>
          </a:prstGeom>
        </p:spPr>
      </p:pic>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273880" cy="44863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邻接表</a:t>
            </a:r>
            <a:endParaRPr lang="en-US" altLang="zh-CN" sz="2000" b="1" dirty="0"/>
          </a:p>
          <a:p>
            <a:pPr marL="504000" lvl="1" indent="-342900">
              <a:lnSpc>
                <a:spcPct val="130000"/>
              </a:lnSpc>
              <a:spcBef>
                <a:spcPts val="0"/>
              </a:spcBef>
            </a:pPr>
            <a:r>
              <a:rPr lang="zh-CN" altLang="en-US" sz="1800" dirty="0">
                <a:solidFill>
                  <a:srgbClr val="C00000"/>
                </a:solidFill>
              </a:rPr>
              <a:t>低存储占用，适用于稀疏图。</a:t>
            </a:r>
            <a:endParaRPr lang="en-US" altLang="zh-CN" sz="1800" dirty="0">
              <a:solidFill>
                <a:srgbClr val="C00000"/>
              </a:solidFill>
            </a:endParaRPr>
          </a:p>
          <a:p>
            <a:pPr marL="504000" lvl="1" indent="-342900">
              <a:lnSpc>
                <a:spcPct val="130000"/>
              </a:lnSpc>
              <a:spcBef>
                <a:spcPts val="0"/>
              </a:spcBef>
            </a:pPr>
            <a:r>
              <a:rPr lang="zh-CN" altLang="en-US" sz="1800" dirty="0">
                <a:solidFill>
                  <a:srgbClr val="045FC4"/>
                </a:solidFill>
              </a:rPr>
              <a:t>需要顺序访问顶点邻居，计算效率低且不规则。</a:t>
            </a:r>
            <a:endParaRPr lang="en-US" altLang="zh-CN" sz="1800" dirty="0">
              <a:solidFill>
                <a:srgbClr val="045FC4"/>
              </a:solidFill>
            </a:endParaRPr>
          </a:p>
          <a:p>
            <a:pPr marL="504000" lvl="1" indent="-342900">
              <a:lnSpc>
                <a:spcPct val="130000"/>
              </a:lnSpc>
              <a:spcBef>
                <a:spcPts val="0"/>
              </a:spcBef>
            </a:pPr>
            <a:r>
              <a:rPr lang="zh-CN" altLang="en-US" sz="1800" dirty="0"/>
              <a:t>广泛应用于最新算法中，如</a:t>
            </a:r>
            <a:r>
              <a:rPr lang="en-US" altLang="zh-CN" sz="1800" dirty="0"/>
              <a:t>PMBE</a:t>
            </a:r>
            <a:r>
              <a:rPr lang="zh-CN" altLang="en-US" sz="1800" dirty="0"/>
              <a:t>，</a:t>
            </a:r>
            <a:r>
              <a:rPr lang="en-US" altLang="zh-CN" sz="1800" dirty="0" err="1"/>
              <a:t>ooMBEA</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位图</a:t>
            </a:r>
          </a:p>
          <a:p>
            <a:pPr marL="504000" lvl="1" indent="-342000">
              <a:lnSpc>
                <a:spcPct val="130000"/>
              </a:lnSpc>
              <a:spcBef>
                <a:spcPts val="0"/>
              </a:spcBef>
            </a:pPr>
            <a:r>
              <a:rPr lang="zh-CN" altLang="en-US" sz="1800" dirty="0">
                <a:solidFill>
                  <a:srgbClr val="C00000"/>
                </a:solidFill>
              </a:rPr>
              <a:t>计算高效，适用于小的稠密图。</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高存储占用，不适用于大规模稀疏图。</a:t>
            </a:r>
            <a:endParaRPr lang="en-US" altLang="zh-CN" sz="1800" dirty="0">
              <a:solidFill>
                <a:srgbClr val="045FC4"/>
              </a:solidFill>
            </a:endParaRPr>
          </a:p>
          <a:p>
            <a:pPr marL="504000" lvl="1" indent="-342000">
              <a:lnSpc>
                <a:spcPct val="130000"/>
              </a:lnSpc>
              <a:spcBef>
                <a:spcPts val="0"/>
              </a:spcBef>
            </a:pPr>
            <a:r>
              <a:rPr lang="zh-CN" altLang="en-US" sz="1800" dirty="0"/>
              <a:t>应用于早期算法中，如</a:t>
            </a:r>
            <a:r>
              <a:rPr lang="en-US" altLang="zh-CN" sz="1800" dirty="0"/>
              <a:t>LCM-MBC</a:t>
            </a:r>
            <a:r>
              <a:rPr lang="zh-CN" altLang="en-US" sz="1800" dirty="0"/>
              <a:t>，</a:t>
            </a:r>
            <a:r>
              <a:rPr lang="en-US" altLang="zh-CN" sz="1800" dirty="0" err="1"/>
              <a:t>iMBEA</a:t>
            </a:r>
            <a:r>
              <a:rPr lang="zh-CN" altLang="en-US" sz="1800" dirty="0"/>
              <a:t>。</a:t>
            </a:r>
            <a:endParaRPr lang="en-US" altLang="zh-CN" sz="1800" dirty="0">
              <a:solidFill>
                <a:srgbClr val="045FC4"/>
              </a:solidFill>
            </a:endParaRPr>
          </a:p>
          <a:p>
            <a:pPr>
              <a:lnSpc>
                <a:spcPct val="130000"/>
              </a:lnSpc>
              <a:spcBef>
                <a:spcPts val="0"/>
              </a:spcBef>
              <a:buFont typeface="Wingdings" panose="05000000000000000000" pitchFamily="2" charset="2"/>
              <a:buChar char="Ø"/>
            </a:pPr>
            <a:r>
              <a:rPr lang="en-US" altLang="zh-CN" sz="2000" b="1" dirty="0"/>
              <a:t> </a:t>
            </a:r>
            <a:r>
              <a:rPr lang="zh-CN" altLang="en-US" sz="2000" b="1" dirty="0"/>
              <a:t>哈希表</a:t>
            </a:r>
          </a:p>
          <a:p>
            <a:pPr marL="504000" lvl="1" indent="-342000">
              <a:lnSpc>
                <a:spcPct val="130000"/>
              </a:lnSpc>
              <a:spcBef>
                <a:spcPts val="0"/>
              </a:spcBef>
            </a:pPr>
            <a:r>
              <a:rPr lang="zh-CN" altLang="en-US" sz="1800" dirty="0">
                <a:solidFill>
                  <a:srgbClr val="C00000"/>
                </a:solidFill>
              </a:rPr>
              <a:t>适用于快速查找和插入元素。</a:t>
            </a:r>
            <a:endParaRPr lang="en-US" altLang="zh-CN" sz="1800" dirty="0">
              <a:solidFill>
                <a:srgbClr val="C00000"/>
              </a:solidFill>
            </a:endParaRPr>
          </a:p>
          <a:p>
            <a:pPr marL="504000" lvl="1" indent="-342000">
              <a:lnSpc>
                <a:spcPct val="130000"/>
              </a:lnSpc>
              <a:spcBef>
                <a:spcPts val="0"/>
              </a:spcBef>
            </a:pPr>
            <a:r>
              <a:rPr lang="zh-CN" altLang="en-US" sz="1800" dirty="0">
                <a:solidFill>
                  <a:srgbClr val="045FC4"/>
                </a:solidFill>
              </a:rPr>
              <a:t>涉及大量的随机内存访问和更高的内存使用</a:t>
            </a:r>
            <a:endParaRPr lang="en-US" altLang="zh-CN" sz="1800" dirty="0">
              <a:solidFill>
                <a:srgbClr val="045FC4"/>
              </a:solidFill>
            </a:endParaRPr>
          </a:p>
          <a:p>
            <a:pPr marL="504000" lvl="1" indent="-342000">
              <a:lnSpc>
                <a:spcPct val="130000"/>
              </a:lnSpc>
              <a:spcBef>
                <a:spcPts val="0"/>
              </a:spcBef>
            </a:pPr>
            <a:r>
              <a:rPr lang="zh-CN" altLang="en-US" sz="1800" dirty="0"/>
              <a:t>仅应用于</a:t>
            </a:r>
            <a:r>
              <a:rPr lang="en-US" altLang="zh-CN" sz="1800" dirty="0" err="1"/>
              <a:t>ParMBE</a:t>
            </a:r>
            <a:endParaRPr lang="en-US" altLang="zh-CN" sz="1800" dirty="0"/>
          </a:p>
        </p:txBody>
      </p:sp>
      <p:sp>
        <p:nvSpPr>
          <p:cNvPr id="9" name="灯片编号占位符 8">
            <a:extLst>
              <a:ext uri="{FF2B5EF4-FFF2-40B4-BE49-F238E27FC236}">
                <a16:creationId xmlns:a16="http://schemas.microsoft.com/office/drawing/2014/main" id="{3D722C98-BDAA-4EA4-AFDC-97690457EF43}"/>
              </a:ext>
            </a:extLst>
          </p:cNvPr>
          <p:cNvSpPr>
            <a:spLocks noGrp="1"/>
          </p:cNvSpPr>
          <p:nvPr>
            <p:ph type="sldNum" sz="quarter" idx="12"/>
          </p:nvPr>
        </p:nvSpPr>
        <p:spPr/>
        <p:txBody>
          <a:bodyPr/>
          <a:lstStyle/>
          <a:p>
            <a:fld id="{FBACCE8E-693F-4A26-8C07-7C954F1ED21F}" type="slidenum">
              <a:rPr lang="zh-CN" altLang="en-US" smtClean="0"/>
              <a:t>22</a:t>
            </a:fld>
            <a:endParaRPr lang="zh-CN" altLang="en-US"/>
          </a:p>
        </p:txBody>
      </p:sp>
    </p:spTree>
    <p:extLst>
      <p:ext uri="{BB962C8B-B14F-4D97-AF65-F5344CB8AC3E}">
        <p14:creationId xmlns:p14="http://schemas.microsoft.com/office/powerpoint/2010/main" val="4252787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25564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a:t>
            </a:r>
            <a:r>
              <a:rPr lang="zh-CN" altLang="en-US" sz="2000" dirty="0">
                <a:solidFill>
                  <a:srgbClr val="1019FE"/>
                </a:solidFill>
                <a:latin typeface="微软雅黑" panose="020B0503020204020204" pitchFamily="34" charset="-122"/>
                <a:ea typeface="微软雅黑" panose="020B0503020204020204" pitchFamily="34" charset="-122"/>
              </a:rPr>
              <a:t>计算子图</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C5EFA562-100C-4839-A944-9F5AAB0A62B1}"/>
              </a:ext>
            </a:extLst>
          </p:cNvPr>
          <p:cNvPicPr>
            <a:picLocks noChangeAspect="1"/>
          </p:cNvPicPr>
          <p:nvPr/>
        </p:nvPicPr>
        <p:blipFill>
          <a:blip r:embed="rId2"/>
          <a:stretch>
            <a:fillRect/>
          </a:stretch>
        </p:blipFill>
        <p:spPr>
          <a:xfrm>
            <a:off x="7658203" y="5271583"/>
            <a:ext cx="3239294" cy="1498172"/>
          </a:xfrm>
          <a:prstGeom prst="rect">
            <a:avLst/>
          </a:prstGeom>
        </p:spPr>
      </p:pic>
      <p:pic>
        <p:nvPicPr>
          <p:cNvPr id="4" name="图片 3">
            <a:extLst>
              <a:ext uri="{FF2B5EF4-FFF2-40B4-BE49-F238E27FC236}">
                <a16:creationId xmlns:a16="http://schemas.microsoft.com/office/drawing/2014/main" id="{06A511F6-86C7-4103-A9DC-0DEDE9F153D6}"/>
              </a:ext>
            </a:extLst>
          </p:cNvPr>
          <p:cNvPicPr>
            <a:picLocks noChangeAspect="1"/>
          </p:cNvPicPr>
          <p:nvPr/>
        </p:nvPicPr>
        <p:blipFill>
          <a:blip r:embed="rId3"/>
          <a:stretch>
            <a:fillRect/>
          </a:stretch>
        </p:blipFill>
        <p:spPr>
          <a:xfrm>
            <a:off x="6257378" y="1034207"/>
            <a:ext cx="5610772" cy="4176835"/>
          </a:xfrm>
          <a:prstGeom prst="rect">
            <a:avLst/>
          </a:prstGeom>
        </p:spPr>
      </p:pic>
      <mc:AlternateContent xmlns:mc="http://schemas.openxmlformats.org/markup-compatibility/2006" xmlns:a14="http://schemas.microsoft.com/office/drawing/2010/main">
        <mc:Choice Requires="a14">
          <p:sp>
            <p:nvSpPr>
              <p:cNvPr id="79" name="内容占位符 6">
                <a:extLst>
                  <a:ext uri="{FF2B5EF4-FFF2-40B4-BE49-F238E27FC236}">
                    <a16:creationId xmlns:a16="http://schemas.microsoft.com/office/drawing/2014/main" id="{DE962706-5128-4F12-A0DF-80C719FDED5D}"/>
                  </a:ext>
                </a:extLst>
              </p:cNvPr>
              <p:cNvSpPr txBox="1">
                <a:spLocks/>
              </p:cNvSpPr>
              <p:nvPr/>
            </p:nvSpPr>
            <p:spPr>
              <a:xfrm>
                <a:off x="523352" y="3928570"/>
                <a:ext cx="5610772" cy="264307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计算子图</a:t>
                </a:r>
                <a:endParaRPr lang="en-US" altLang="zh-CN" sz="2400" b="1" dirty="0"/>
              </a:p>
              <a:p>
                <a:pPr marL="161100" lvl="1" indent="0">
                  <a:lnSpc>
                    <a:spcPct val="130000"/>
                  </a:lnSpc>
                  <a:spcBef>
                    <a:spcPts val="0"/>
                  </a:spcBef>
                  <a:buNone/>
                </a:pPr>
                <a:r>
                  <a:rPr lang="zh-CN" altLang="en-US" dirty="0"/>
                  <a:t>对于枚举节点</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𝐿</m:t>
                    </m:r>
                    <m:r>
                      <a:rPr lang="en-US" altLang="zh-CN">
                        <a:latin typeface="Cambria Math" panose="02040503050406030204" pitchFamily="18" charset="0"/>
                      </a:rPr>
                      <m:t>,</m:t>
                    </m:r>
                    <m:r>
                      <a:rPr lang="en-US" altLang="zh-CN">
                        <a:latin typeface="Cambria Math" panose="02040503050406030204" pitchFamily="18" charset="0"/>
                      </a:rPr>
                      <m:t>𝑅</m:t>
                    </m:r>
                    <m:r>
                      <a:rPr lang="en-US" altLang="zh-CN">
                        <a:latin typeface="Cambria Math" panose="02040503050406030204" pitchFamily="18" charset="0"/>
                      </a:rPr>
                      <m:t>,</m:t>
                    </m:r>
                    <m:r>
                      <a:rPr lang="en-US" altLang="zh-CN">
                        <a:latin typeface="Cambria Math" panose="02040503050406030204" pitchFamily="18" charset="0"/>
                      </a:rPr>
                      <m:t>𝐶</m:t>
                    </m:r>
                    <m:r>
                      <a:rPr lang="en-US" altLang="zh-CN">
                        <a:latin typeface="Cambria Math" panose="02040503050406030204" pitchFamily="18" charset="0"/>
                      </a:rPr>
                      <m:t>)</m:t>
                    </m:r>
                  </m:oMath>
                </a14:m>
                <a:r>
                  <a:rPr lang="zh-CN" altLang="en-US" dirty="0"/>
                  <a:t>，其计算子图是</a:t>
                </a:r>
                <a14:m>
                  <m:oMath xmlns:m="http://schemas.openxmlformats.org/officeDocument/2006/math">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oMath>
                </a14:m>
                <a:r>
                  <a:rPr lang="zh-CN" altLang="en-US" dirty="0"/>
                  <a:t>中顶点组成的子图，包含</a:t>
                </a:r>
                <a14:m>
                  <m:oMath xmlns:m="http://schemas.openxmlformats.org/officeDocument/2006/math">
                    <m:r>
                      <a:rPr lang="zh-CN" altLang="en-US" dirty="0">
                        <a:latin typeface="Cambria Math" panose="02040503050406030204" pitchFamily="18" charset="0"/>
                      </a:rPr>
                      <m:t>原图中</m:t>
                    </m:r>
                    <m:r>
                      <a:rPr lang="en-US" altLang="zh-CN">
                        <a:latin typeface="Cambria Math" panose="02040503050406030204" pitchFamily="18" charset="0"/>
                      </a:rPr>
                      <m:t>𝐿</m:t>
                    </m:r>
                  </m:oMath>
                </a14:m>
                <a:r>
                  <a:rPr lang="zh-CN" altLang="en-US" dirty="0"/>
                  <a:t>和</a:t>
                </a:r>
                <a14:m>
                  <m:oMath xmlns:m="http://schemas.openxmlformats.org/officeDocument/2006/math">
                    <m:r>
                      <a:rPr lang="en-US" altLang="zh-CN">
                        <a:latin typeface="Cambria Math" panose="02040503050406030204" pitchFamily="18" charset="0"/>
                      </a:rPr>
                      <m:t>𝐶</m:t>
                    </m:r>
                    <m:r>
                      <a:rPr lang="zh-CN" altLang="en-US">
                        <a:latin typeface="Cambria Math" panose="02040503050406030204" pitchFamily="18" charset="0"/>
                      </a:rPr>
                      <m:t>的</m:t>
                    </m:r>
                  </m:oMath>
                </a14:m>
                <a:r>
                  <a:rPr lang="zh-CN" altLang="en-US" dirty="0"/>
                  <a:t>所有边。</a:t>
                </a:r>
                <a:endParaRPr lang="en-US" altLang="zh-CN" dirty="0"/>
              </a:p>
              <a:p>
                <a:pPr>
                  <a:lnSpc>
                    <a:spcPct val="130000"/>
                  </a:lnSpc>
                  <a:spcBef>
                    <a:spcPts val="0"/>
                  </a:spcBef>
                  <a:buFont typeface="Wingdings" panose="05000000000000000000" pitchFamily="2" charset="2"/>
                  <a:buChar char="Ø"/>
                </a:pPr>
                <a:r>
                  <a:rPr lang="en-US" altLang="zh-CN" sz="2400" b="1" dirty="0"/>
                  <a:t> </a:t>
                </a:r>
                <a:r>
                  <a:rPr lang="zh-CN" altLang="en-US" sz="2400" b="1" dirty="0"/>
                  <a:t>示例</a:t>
                </a:r>
                <a:endParaRPr lang="en-US" altLang="zh-CN" sz="2400" b="1" dirty="0"/>
              </a:p>
              <a:p>
                <a:pPr marL="161100" lvl="1" indent="0">
                  <a:lnSpc>
                    <a:spcPct val="130000"/>
                  </a:lnSpc>
                  <a:spcBef>
                    <a:spcPts val="0"/>
                  </a:spcBef>
                  <a:buNone/>
                </a:pPr>
                <a:r>
                  <a:rPr lang="zh-CN" altLang="en-US" dirty="0"/>
                  <a:t>右图为二分图</a:t>
                </a:r>
                <a:r>
                  <a:rPr lang="en-US" altLang="zh-CN" dirty="0"/>
                  <a:t>G2</a:t>
                </a:r>
                <a:r>
                  <a:rPr lang="zh-CN" altLang="en-US" dirty="0"/>
                  <a:t>对应枚举树中，根节点</a:t>
                </a:r>
                <a:r>
                  <a:rPr lang="en-US" altLang="zh-CN" dirty="0"/>
                  <a:t>w</a:t>
                </a:r>
                <a:r>
                  <a:rPr lang="zh-CN" altLang="en-US" dirty="0"/>
                  <a:t>遍历</a:t>
                </a:r>
                <a:r>
                  <a:rPr lang="en-US" altLang="zh-CN" dirty="0"/>
                  <a:t>v1</a:t>
                </a:r>
                <a:r>
                  <a:rPr lang="zh-CN" altLang="en-US" dirty="0"/>
                  <a:t>产生节点</a:t>
                </a:r>
                <a:r>
                  <a:rPr lang="en-US" altLang="zh-CN" dirty="0"/>
                  <a:t>x</a:t>
                </a:r>
                <a:r>
                  <a:rPr lang="zh-CN" altLang="en-US" dirty="0"/>
                  <a:t>的示意图。据图可知，节点</a:t>
                </a:r>
                <a:r>
                  <a:rPr lang="en-US" altLang="zh-CN" dirty="0"/>
                  <a:t>w</a:t>
                </a:r>
                <a:r>
                  <a:rPr lang="zh-CN" altLang="en-US" dirty="0"/>
                  <a:t>对应计算子图之外的顶点对节点</a:t>
                </a:r>
                <a:r>
                  <a:rPr lang="en-US" altLang="zh-CN" dirty="0"/>
                  <a:t>x</a:t>
                </a:r>
                <a:r>
                  <a:rPr lang="zh-CN" altLang="en-US" dirty="0"/>
                  <a:t>的计算是无影响的。</a:t>
                </a:r>
              </a:p>
            </p:txBody>
          </p:sp>
        </mc:Choice>
        <mc:Fallback xmlns="">
          <p:sp>
            <p:nvSpPr>
              <p:cNvPr id="79" name="内容占位符 6">
                <a:extLst>
                  <a:ext uri="{FF2B5EF4-FFF2-40B4-BE49-F238E27FC236}">
                    <a16:creationId xmlns:a16="http://schemas.microsoft.com/office/drawing/2014/main" id="{DE962706-5128-4F12-A0DF-80C719FDED5D}"/>
                  </a:ext>
                </a:extLst>
              </p:cNvPr>
              <p:cNvSpPr txBox="1">
                <a:spLocks noRot="1" noChangeAspect="1" noMove="1" noResize="1" noEditPoints="1" noAdjustHandles="1" noChangeArrowheads="1" noChangeShapeType="1" noTextEdit="1"/>
              </p:cNvSpPr>
              <p:nvPr/>
            </p:nvSpPr>
            <p:spPr>
              <a:xfrm>
                <a:off x="523352" y="3928570"/>
                <a:ext cx="5610772" cy="2643078"/>
              </a:xfrm>
              <a:prstGeom prst="rect">
                <a:avLst/>
              </a:prstGeom>
              <a:blipFill>
                <a:blip r:embed="rId4"/>
                <a:stretch>
                  <a:fillRect l="-978" r="-4239" b="-3456"/>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A6A45428-F7BE-4A88-BA38-18709C9CD360}"/>
              </a:ext>
            </a:extLst>
          </p:cNvPr>
          <p:cNvSpPr>
            <a:spLocks noGrp="1"/>
          </p:cNvSpPr>
          <p:nvPr>
            <p:ph type="sldNum" sz="quarter" idx="12"/>
          </p:nvPr>
        </p:nvSpPr>
        <p:spPr/>
        <p:txBody>
          <a:bodyPr/>
          <a:lstStyle/>
          <a:p>
            <a:fld id="{FBACCE8E-693F-4A26-8C07-7C954F1ED21F}" type="slidenum">
              <a:rPr lang="zh-CN" altLang="en-US" smtClean="0"/>
              <a:t>23</a:t>
            </a:fld>
            <a:endParaRPr lang="zh-CN" altLang="en-US"/>
          </a:p>
        </p:txBody>
      </p:sp>
    </p:spTree>
    <p:extLst>
      <p:ext uri="{BB962C8B-B14F-4D97-AF65-F5344CB8AC3E}">
        <p14:creationId xmlns:p14="http://schemas.microsoft.com/office/powerpoint/2010/main" val="407600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90B6FD25-9814-4F96-AE3C-FB1691951593}"/>
              </a:ext>
            </a:extLst>
          </p:cNvPr>
          <p:cNvSpPr/>
          <p:nvPr/>
        </p:nvSpPr>
        <p:spPr>
          <a:xfrm>
            <a:off x="760855" y="1876845"/>
            <a:ext cx="4255646" cy="18792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1952193"/>
            <a:ext cx="4338307"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原图中大量的无效内存访问</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502411"/>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本文观察到计算过程中，访问原图中不在当前计算子图的顶点对计算结果并无影响，是无效的。</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8BEBEC8-8B98-4F4C-A832-6AAC2346B524}"/>
              </a:ext>
            </a:extLst>
          </p:cNvPr>
          <p:cNvPicPr>
            <a:picLocks noChangeAspect="1"/>
          </p:cNvPicPr>
          <p:nvPr/>
        </p:nvPicPr>
        <p:blipFill>
          <a:blip r:embed="rId2"/>
          <a:stretch>
            <a:fillRect/>
          </a:stretch>
        </p:blipFill>
        <p:spPr>
          <a:xfrm>
            <a:off x="5099164" y="1338718"/>
            <a:ext cx="7026063" cy="2854103"/>
          </a:xfrm>
          <a:prstGeom prst="rect">
            <a:avLst/>
          </a:prstGeom>
        </p:spPr>
      </p:pic>
      <p:pic>
        <p:nvPicPr>
          <p:cNvPr id="3" name="图片 2">
            <a:extLst>
              <a:ext uri="{FF2B5EF4-FFF2-40B4-BE49-F238E27FC236}">
                <a16:creationId xmlns:a16="http://schemas.microsoft.com/office/drawing/2014/main" id="{BADDD342-79BD-4D6F-811F-2D345A81C31C}"/>
              </a:ext>
            </a:extLst>
          </p:cNvPr>
          <p:cNvPicPr>
            <a:picLocks noChangeAspect="1"/>
          </p:cNvPicPr>
          <p:nvPr/>
        </p:nvPicPr>
        <p:blipFill>
          <a:blip r:embed="rId3"/>
          <a:stretch>
            <a:fillRect/>
          </a:stretch>
        </p:blipFill>
        <p:spPr>
          <a:xfrm>
            <a:off x="5597980" y="4097169"/>
            <a:ext cx="6028429" cy="2644825"/>
          </a:xfrm>
          <a:prstGeom prst="rect">
            <a:avLst/>
          </a:prstGeom>
        </p:spPr>
      </p:pic>
      <mc:AlternateContent xmlns:mc="http://schemas.openxmlformats.org/markup-compatibility/2006" xmlns:a14="http://schemas.microsoft.com/office/drawing/2010/main">
        <mc:Choice Requires="a14">
          <p:sp>
            <p:nvSpPr>
              <p:cNvPr id="115" name="内容占位符 6">
                <a:extLst>
                  <a:ext uri="{FF2B5EF4-FFF2-40B4-BE49-F238E27FC236}">
                    <a16:creationId xmlns:a16="http://schemas.microsoft.com/office/drawing/2014/main" id="{CDAD6965-54B0-4227-AD99-C5DE982D122E}"/>
                  </a:ext>
                </a:extLst>
              </p:cNvPr>
              <p:cNvSpPr txBox="1">
                <a:spLocks/>
              </p:cNvSpPr>
              <p:nvPr/>
            </p:nvSpPr>
            <p:spPr>
              <a:xfrm>
                <a:off x="760855" y="3927502"/>
                <a:ext cx="4338307" cy="264307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 观察</a:t>
                </a:r>
                <a:r>
                  <a:rPr lang="en-US" altLang="zh-CN" sz="2400" b="1" dirty="0"/>
                  <a:t>1</a:t>
                </a:r>
                <a:r>
                  <a:rPr lang="zh-CN" altLang="en-US" sz="2400" b="1" dirty="0"/>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由当前节点</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对应的</a:t>
                </a:r>
                <a14:m>
                  <m:oMath xmlns:m="http://schemas.openxmlformats.org/officeDocument/2006/math">
                    <m:r>
                      <a:rPr lang="en-US" altLang="zh-CN" sz="2400" i="1">
                        <a:latin typeface="Cambria Math" panose="02040503050406030204" pitchFamily="18" charset="0"/>
                      </a:rPr>
                      <m:t>𝐿</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400" i="1">
                        <a:latin typeface="Cambria Math" panose="02040503050406030204" pitchFamily="18" charset="0"/>
                      </a:rPr>
                      <m:t>𝐶</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中顶点组成的计算子图大小是</a:t>
                </a:r>
                <a:r>
                  <a:rPr lang="zh-CN" altLang="en-US" sz="2400" dirty="0">
                    <a:solidFill>
                      <a:srgbClr val="1019FE"/>
                    </a:solidFill>
                    <a:latin typeface="微软雅黑" panose="020B0503020204020204" pitchFamily="34" charset="-122"/>
                    <a:ea typeface="微软雅黑" panose="020B0503020204020204" pitchFamily="34" charset="-122"/>
                  </a:rPr>
                  <a:t>动态变化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的，且</a:t>
                </a:r>
                <a:r>
                  <a:rPr lang="zh-CN" altLang="en-US" sz="2400" dirty="0">
                    <a:solidFill>
                      <a:srgbClr val="1019FE"/>
                    </a:solidFill>
                    <a:latin typeface="微软雅黑" panose="020B0503020204020204" pitchFamily="34" charset="-122"/>
                    <a:ea typeface="微软雅黑" panose="020B0503020204020204" pitchFamily="34" charset="-122"/>
                  </a:rPr>
                  <a:t>大多数子图较小</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：当前枚举节点的计算子图可</a:t>
                </a:r>
                <a:r>
                  <a:rPr lang="zh-CN" altLang="en-US" sz="2400" dirty="0">
                    <a:solidFill>
                      <a:srgbClr val="1019FE"/>
                    </a:solidFill>
                    <a:latin typeface="微软雅黑" panose="020B0503020204020204" pitchFamily="34" charset="-122"/>
                    <a:ea typeface="微软雅黑" panose="020B0503020204020204" pitchFamily="34" charset="-122"/>
                  </a:rPr>
                  <a:t>直接</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用于节点生成。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ts val="0"/>
                  </a:spcBef>
                  <a:buFont typeface="Wingdings" panose="05000000000000000000" pitchFamily="2" charset="2"/>
                  <a:buChar char="Ø"/>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观察</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：现有算法需要访问其当前计算子图外的顶点。</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61100" lvl="1" indent="0">
                  <a:lnSpc>
                    <a:spcPct val="130000"/>
                  </a:lnSpc>
                  <a:spcBef>
                    <a:spcPts val="0"/>
                  </a:spcBef>
                  <a:buNone/>
                </a:pPr>
                <a:endParaRPr lang="zh-CN" altLang="en-US" dirty="0"/>
              </a:p>
            </p:txBody>
          </p:sp>
        </mc:Choice>
        <mc:Fallback xmlns="">
          <p:sp>
            <p:nvSpPr>
              <p:cNvPr id="115" name="内容占位符 6">
                <a:extLst>
                  <a:ext uri="{FF2B5EF4-FFF2-40B4-BE49-F238E27FC236}">
                    <a16:creationId xmlns:a16="http://schemas.microsoft.com/office/drawing/2014/main" id="{CDAD6965-54B0-4227-AD99-C5DE982D122E}"/>
                  </a:ext>
                </a:extLst>
              </p:cNvPr>
              <p:cNvSpPr txBox="1">
                <a:spLocks noRot="1" noChangeAspect="1" noMove="1" noResize="1" noEditPoints="1" noAdjustHandles="1" noChangeArrowheads="1" noChangeShapeType="1" noTextEdit="1"/>
              </p:cNvSpPr>
              <p:nvPr/>
            </p:nvSpPr>
            <p:spPr>
              <a:xfrm>
                <a:off x="760855" y="3927502"/>
                <a:ext cx="4338307" cy="2643078"/>
              </a:xfrm>
              <a:prstGeom prst="rect">
                <a:avLst/>
              </a:prstGeom>
              <a:blipFill>
                <a:blip r:embed="rId4"/>
                <a:stretch>
                  <a:fillRect l="-1266" t="-922" r="-844"/>
                </a:stretch>
              </a:blipFill>
            </p:spPr>
            <p:txBody>
              <a:bodyPr/>
              <a:lstStyle/>
              <a:p>
                <a:r>
                  <a:rPr lang="zh-CN" altLang="en-US">
                    <a:noFill/>
                  </a:rPr>
                  <a:t> </a:t>
                </a:r>
              </a:p>
            </p:txBody>
          </p:sp>
        </mc:Fallback>
      </mc:AlternateContent>
      <p:sp>
        <p:nvSpPr>
          <p:cNvPr id="10" name="灯片编号占位符 9">
            <a:extLst>
              <a:ext uri="{FF2B5EF4-FFF2-40B4-BE49-F238E27FC236}">
                <a16:creationId xmlns:a16="http://schemas.microsoft.com/office/drawing/2014/main" id="{9D4FF5BE-C7B1-4656-87CF-02E45A205742}"/>
              </a:ext>
            </a:extLst>
          </p:cNvPr>
          <p:cNvSpPr>
            <a:spLocks noGrp="1"/>
          </p:cNvSpPr>
          <p:nvPr>
            <p:ph type="sldNum" sz="quarter" idx="12"/>
          </p:nvPr>
        </p:nvSpPr>
        <p:spPr/>
        <p:txBody>
          <a:bodyPr/>
          <a:lstStyle/>
          <a:p>
            <a:fld id="{FBACCE8E-693F-4A26-8C07-7C954F1ED21F}" type="slidenum">
              <a:rPr lang="zh-CN" altLang="en-US" smtClean="0"/>
              <a:t>24</a:t>
            </a:fld>
            <a:endParaRPr lang="zh-CN" altLang="en-US"/>
          </a:p>
        </p:txBody>
      </p:sp>
    </p:spTree>
    <p:extLst>
      <p:ext uri="{BB962C8B-B14F-4D97-AF65-F5344CB8AC3E}">
        <p14:creationId xmlns:p14="http://schemas.microsoft.com/office/powerpoint/2010/main" val="318060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研究动机</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6" name="矩形 25">
            <a:extLst>
              <a:ext uri="{FF2B5EF4-FFF2-40B4-BE49-F238E27FC236}">
                <a16:creationId xmlns:a16="http://schemas.microsoft.com/office/drawing/2014/main" id="{205A697E-77FE-4C6E-9E06-5E25EEC0D53A}"/>
              </a:ext>
            </a:extLst>
          </p:cNvPr>
          <p:cNvSpPr/>
          <p:nvPr/>
        </p:nvSpPr>
        <p:spPr>
          <a:xfrm>
            <a:off x="760854" y="2184565"/>
            <a:ext cx="4547741" cy="19635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7BB993E-DA81-499E-AB43-F2FBA7A66BF9}"/>
              </a:ext>
            </a:extLst>
          </p:cNvPr>
          <p:cNvSpPr/>
          <p:nvPr/>
        </p:nvSpPr>
        <p:spPr>
          <a:xfrm>
            <a:off x="914187" y="2259914"/>
            <a:ext cx="4763044"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邻接表上高昂的集合运算开销</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28" name="文本框 27">
            <a:extLst>
              <a:ext uri="{FF2B5EF4-FFF2-40B4-BE49-F238E27FC236}">
                <a16:creationId xmlns:a16="http://schemas.microsoft.com/office/drawing/2014/main" id="{9C22A415-512A-4FA0-93E6-0C77F936ECDA}"/>
              </a:ext>
            </a:extLst>
          </p:cNvPr>
          <p:cNvSpPr txBox="1"/>
          <p:nvPr/>
        </p:nvSpPr>
        <p:spPr>
          <a:xfrm>
            <a:off x="914187" y="2810132"/>
            <a:ext cx="3822913" cy="125367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基于邻接表进行集合操作需要对两个集合对应的邻接表进行顺序串行比较，带来较大的计算开销。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83B2BC2-7D1C-4573-9A72-536C16D8C788}"/>
              </a:ext>
            </a:extLst>
          </p:cNvPr>
          <p:cNvPicPr>
            <a:picLocks noChangeAspect="1"/>
          </p:cNvPicPr>
          <p:nvPr/>
        </p:nvPicPr>
        <p:blipFill>
          <a:blip r:embed="rId2"/>
          <a:stretch>
            <a:fillRect/>
          </a:stretch>
        </p:blipFill>
        <p:spPr>
          <a:xfrm>
            <a:off x="6250738" y="1138273"/>
            <a:ext cx="5735665" cy="5661724"/>
          </a:xfrm>
          <a:prstGeom prst="rect">
            <a:avLst/>
          </a:prstGeom>
        </p:spPr>
      </p:pic>
      <p:sp>
        <p:nvSpPr>
          <p:cNvPr id="62" name="内容占位符 6">
            <a:extLst>
              <a:ext uri="{FF2B5EF4-FFF2-40B4-BE49-F238E27FC236}">
                <a16:creationId xmlns:a16="http://schemas.microsoft.com/office/drawing/2014/main" id="{340FD28E-1A52-4864-A248-FF10C8ED5550}"/>
              </a:ext>
            </a:extLst>
          </p:cNvPr>
          <p:cNvSpPr txBox="1">
            <a:spLocks/>
          </p:cNvSpPr>
          <p:nvPr/>
        </p:nvSpPr>
        <p:spPr>
          <a:xfrm>
            <a:off x="760854" y="4618346"/>
            <a:ext cx="4506093" cy="14622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示例</a:t>
            </a:r>
            <a:endParaRPr lang="en-US" altLang="zh-CN" sz="2000" b="1" dirty="0"/>
          </a:p>
          <a:p>
            <a:pPr marL="161100" lvl="1" indent="0">
              <a:lnSpc>
                <a:spcPct val="130000"/>
              </a:lnSpc>
              <a:spcBef>
                <a:spcPts val="0"/>
              </a:spcBef>
              <a:buNone/>
            </a:pPr>
            <a:r>
              <a:rPr lang="zh-CN" altLang="en-US" sz="2000" dirty="0"/>
              <a:t>对于</a:t>
            </a:r>
            <a:r>
              <a:rPr lang="en-US" altLang="zh-CN" sz="2000" dirty="0"/>
              <a:t>v</a:t>
            </a:r>
            <a:r>
              <a:rPr lang="en-US" altLang="zh-CN" sz="2000" baseline="-25000" dirty="0"/>
              <a:t>0</a:t>
            </a:r>
            <a:r>
              <a:rPr lang="zh-CN" altLang="en-US" sz="2000" dirty="0"/>
              <a:t>和</a:t>
            </a:r>
            <a:r>
              <a:rPr lang="en-US" altLang="zh-CN" sz="2000" dirty="0"/>
              <a:t>v</a:t>
            </a:r>
            <a:r>
              <a:rPr lang="en-US" altLang="zh-CN" sz="2000" baseline="-25000" dirty="0"/>
              <a:t>1</a:t>
            </a:r>
            <a:r>
              <a:rPr lang="zh-CN" altLang="en-US" sz="2000" dirty="0"/>
              <a:t>共同邻居的计算，基于邻接表需要</a:t>
            </a:r>
            <a:r>
              <a:rPr lang="en-US" altLang="zh-CN" sz="2000" dirty="0"/>
              <a:t>5</a:t>
            </a:r>
            <a:r>
              <a:rPr lang="zh-CN" altLang="en-US" sz="2000" dirty="0"/>
              <a:t>步；而基于位图仅需要</a:t>
            </a:r>
            <a:r>
              <a:rPr lang="en-US" altLang="zh-CN" sz="2000" dirty="0"/>
              <a:t>1</a:t>
            </a:r>
            <a:r>
              <a:rPr lang="zh-CN" altLang="en-US" sz="2000" dirty="0"/>
              <a:t>步。</a:t>
            </a:r>
          </a:p>
        </p:txBody>
      </p:sp>
      <p:sp>
        <p:nvSpPr>
          <p:cNvPr id="9" name="灯片编号占位符 8">
            <a:extLst>
              <a:ext uri="{FF2B5EF4-FFF2-40B4-BE49-F238E27FC236}">
                <a16:creationId xmlns:a16="http://schemas.microsoft.com/office/drawing/2014/main" id="{D2C10DF5-67D0-45DB-8AD7-1BA713EEE01A}"/>
              </a:ext>
            </a:extLst>
          </p:cNvPr>
          <p:cNvSpPr>
            <a:spLocks noGrp="1"/>
          </p:cNvSpPr>
          <p:nvPr>
            <p:ph type="sldNum" sz="quarter" idx="12"/>
          </p:nvPr>
        </p:nvSpPr>
        <p:spPr/>
        <p:txBody>
          <a:bodyPr/>
          <a:lstStyle/>
          <a:p>
            <a:fld id="{FBACCE8E-693F-4A26-8C07-7C954F1ED21F}" type="slidenum">
              <a:rPr lang="zh-CN" altLang="en-US" smtClean="0"/>
              <a:t>25</a:t>
            </a:fld>
            <a:endParaRPr lang="zh-CN" altLang="en-US"/>
          </a:p>
        </p:txBody>
      </p:sp>
    </p:spTree>
    <p:extLst>
      <p:ext uri="{BB962C8B-B14F-4D97-AF65-F5344CB8AC3E}">
        <p14:creationId xmlns:p14="http://schemas.microsoft.com/office/powerpoint/2010/main" val="399750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基于局部计算子图的优化方法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7" y="2332773"/>
            <a:ext cx="4046210" cy="420196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等线" panose="02010600030101010101" pitchFamily="2" charset="-122"/>
              </a:rPr>
              <a:t>Local Computational </a:t>
            </a:r>
            <a:r>
              <a:rPr lang="en-US" altLang="zh-CN" sz="1800" dirty="0" err="1">
                <a:latin typeface="等线" panose="02010600030101010101" pitchFamily="2" charset="-122"/>
              </a:rPr>
              <a:t>subGraph</a:t>
            </a:r>
            <a:r>
              <a:rPr lang="zh-CN" altLang="en-US" sz="1800" dirty="0">
                <a:latin typeface="等线" panose="02010600030101010101" pitchFamily="2" charset="-122"/>
              </a:rPr>
              <a:t>，</a:t>
            </a:r>
            <a:r>
              <a:rPr lang="en-US" altLang="zh-CN" sz="1800" dirty="0">
                <a:latin typeface="等线" panose="02010600030101010101" pitchFamily="2" charset="-122"/>
              </a:rPr>
              <a:t>LCG</a:t>
            </a:r>
            <a:endParaRPr lang="en-US" altLang="zh-CN" sz="18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zh-CN" altLang="en-US" sz="1800" dirty="0"/>
              <a:t>动态</a:t>
            </a:r>
            <a:r>
              <a:rPr lang="zh-CN" altLang="en-US" sz="1800" dirty="0">
                <a:solidFill>
                  <a:srgbClr val="1019FE"/>
                </a:solidFill>
              </a:rPr>
              <a:t>缓存局部计算子图</a:t>
            </a:r>
            <a:r>
              <a:rPr lang="zh-CN" altLang="en-US" sz="1800" dirty="0"/>
              <a:t>，并基于该子图重新设计算法的核心操作，以提升枚举性能。</a:t>
            </a:r>
            <a:endParaRPr lang="en-US" altLang="zh-CN" sz="1800" dirty="0"/>
          </a:p>
          <a:p>
            <a:pPr marL="504000" lvl="1" indent="-342900">
              <a:lnSpc>
                <a:spcPct val="130000"/>
              </a:lnSpc>
              <a:spcBef>
                <a:spcPts val="0"/>
              </a:spcBef>
            </a:pPr>
            <a:r>
              <a:rPr lang="zh-CN" altLang="en-US" sz="1800" dirty="0"/>
              <a:t>减少计算 </a:t>
            </a:r>
            <a:r>
              <a:rPr lang="en-US" altLang="zh-CN" sz="1800" dirty="0"/>
              <a:t>R′</a:t>
            </a:r>
            <a:r>
              <a:rPr lang="zh-CN" altLang="en-US" sz="1800" dirty="0"/>
              <a:t>和 </a:t>
            </a:r>
            <a:r>
              <a:rPr lang="en-US" altLang="zh-CN" sz="1800" dirty="0"/>
              <a:t>C′</a:t>
            </a:r>
            <a:r>
              <a:rPr lang="zh-CN" altLang="en-US" sz="1800" dirty="0"/>
              <a:t>时的无效</a:t>
            </a:r>
            <a:r>
              <a:rPr lang="zh-CN" altLang="en-US" sz="1800" dirty="0">
                <a:solidFill>
                  <a:srgbClr val="1019FE"/>
                </a:solidFill>
              </a:rPr>
              <a:t>顶点</a:t>
            </a:r>
            <a:r>
              <a:rPr lang="zh-CN" altLang="en-US" sz="1800" dirty="0"/>
              <a:t>访问。</a:t>
            </a:r>
            <a:endParaRPr lang="en-US" altLang="zh-CN" sz="1800" dirty="0"/>
          </a:p>
          <a:p>
            <a:pPr marL="504000" lvl="1" indent="-342900">
              <a:lnSpc>
                <a:spcPct val="130000"/>
              </a:lnSpc>
              <a:spcBef>
                <a:spcPts val="0"/>
              </a:spcBef>
            </a:pPr>
            <a:r>
              <a:rPr lang="zh-CN" altLang="en-US" sz="1800" dirty="0"/>
              <a:t>消除计算 </a:t>
            </a:r>
            <a:r>
              <a:rPr lang="en-US" altLang="zh-CN" sz="1800" dirty="0"/>
              <a:t>L′</a:t>
            </a:r>
            <a:r>
              <a:rPr lang="zh-CN" altLang="en-US" sz="1800" dirty="0"/>
              <a:t>时的重复</a:t>
            </a:r>
            <a:r>
              <a:rPr lang="zh-CN" altLang="en-US" sz="1800" dirty="0">
                <a:solidFill>
                  <a:srgbClr val="1019FE"/>
                </a:solidFill>
              </a:rPr>
              <a:t>集合</a:t>
            </a:r>
            <a:r>
              <a:rPr lang="zh-CN" altLang="en-US" sz="1800" dirty="0"/>
              <a:t>运算。</a:t>
            </a:r>
            <a:endParaRPr lang="en-US" altLang="zh-CN" sz="1800" dirty="0"/>
          </a:p>
          <a:p>
            <a:pPr marL="504000" lvl="1" indent="-342900">
              <a:lnSpc>
                <a:spcPct val="130000"/>
              </a:lnSpc>
              <a:spcBef>
                <a:spcPts val="0"/>
              </a:spcBef>
            </a:pPr>
            <a:r>
              <a:rPr lang="zh-CN" altLang="en-US" sz="1800" dirty="0"/>
              <a:t>节点生成前裁剪无效</a:t>
            </a:r>
            <a:r>
              <a:rPr lang="zh-CN" altLang="en-US" sz="1800" dirty="0">
                <a:solidFill>
                  <a:srgbClr val="1019FE"/>
                </a:solidFill>
              </a:rPr>
              <a:t>枚举节点</a:t>
            </a:r>
            <a:r>
              <a:rPr lang="zh-CN" altLang="en-US" sz="1800" dirty="0"/>
              <a:t>。</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提升中间结果的利用率。</a:t>
            </a:r>
            <a:endParaRPr lang="en-US" altLang="zh-CN" sz="1800" dirty="0"/>
          </a:p>
          <a:p>
            <a:pPr marL="504000" lvl="1" indent="-342900">
              <a:lnSpc>
                <a:spcPct val="130000"/>
              </a:lnSpc>
              <a:spcBef>
                <a:spcPts val="0"/>
              </a:spcBef>
            </a:pPr>
            <a:r>
              <a:rPr lang="zh-CN" altLang="en-US" sz="1800" dirty="0"/>
              <a:t>生成更加平衡的枚举树。</a:t>
            </a:r>
            <a:endParaRPr lang="en-US" altLang="zh-CN" sz="1800" dirty="0"/>
          </a:p>
        </p:txBody>
      </p:sp>
      <p:pic>
        <p:nvPicPr>
          <p:cNvPr id="2" name="图片 1">
            <a:extLst>
              <a:ext uri="{FF2B5EF4-FFF2-40B4-BE49-F238E27FC236}">
                <a16:creationId xmlns:a16="http://schemas.microsoft.com/office/drawing/2014/main" id="{D2B66F40-F196-46D8-A3A2-E627121FD0DE}"/>
              </a:ext>
            </a:extLst>
          </p:cNvPr>
          <p:cNvPicPr>
            <a:picLocks noChangeAspect="1"/>
          </p:cNvPicPr>
          <p:nvPr/>
        </p:nvPicPr>
        <p:blipFill>
          <a:blip r:embed="rId2"/>
          <a:stretch>
            <a:fillRect/>
          </a:stretch>
        </p:blipFill>
        <p:spPr>
          <a:xfrm>
            <a:off x="4419602" y="1066326"/>
            <a:ext cx="7776805" cy="5675666"/>
          </a:xfrm>
          <a:prstGeom prst="rect">
            <a:avLst/>
          </a:prstGeom>
        </p:spPr>
      </p:pic>
      <p:sp>
        <p:nvSpPr>
          <p:cNvPr id="9" name="灯片编号占位符 8">
            <a:extLst>
              <a:ext uri="{FF2B5EF4-FFF2-40B4-BE49-F238E27FC236}">
                <a16:creationId xmlns:a16="http://schemas.microsoft.com/office/drawing/2014/main" id="{D6C64315-37AF-4779-B549-3D771F50180A}"/>
              </a:ext>
            </a:extLst>
          </p:cNvPr>
          <p:cNvSpPr>
            <a:spLocks noGrp="1"/>
          </p:cNvSpPr>
          <p:nvPr>
            <p:ph type="sldNum" sz="quarter" idx="12"/>
          </p:nvPr>
        </p:nvSpPr>
        <p:spPr/>
        <p:txBody>
          <a:bodyPr/>
          <a:lstStyle/>
          <a:p>
            <a:fld id="{FBACCE8E-693F-4A26-8C07-7C954F1ED21F}" type="slidenum">
              <a:rPr lang="zh-CN" altLang="en-US" smtClean="0"/>
              <a:t>26</a:t>
            </a:fld>
            <a:endParaRPr lang="zh-CN" altLang="en-US"/>
          </a:p>
        </p:txBody>
      </p:sp>
    </p:spTree>
    <p:extLst>
      <p:ext uri="{BB962C8B-B14F-4D97-AF65-F5344CB8AC3E}">
        <p14:creationId xmlns:p14="http://schemas.microsoft.com/office/powerpoint/2010/main" val="352659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954107"/>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基于位图的动态子图方法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332773"/>
                <a:ext cx="3970012" cy="42019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1800" b="1" dirty="0"/>
                  <a:t>英文名称</a:t>
                </a:r>
                <a:r>
                  <a:rPr lang="en-US" altLang="zh-CN" sz="1800" b="1" dirty="0"/>
                  <a:t> </a:t>
                </a:r>
                <a:endParaRPr lang="en-US" altLang="zh-CN" sz="1800" b="1" dirty="0">
                  <a:solidFill>
                    <a:schemeClr val="tx1"/>
                  </a:solidFill>
                </a:endParaRPr>
              </a:p>
              <a:p>
                <a:pPr marL="504000" lvl="1" indent="-342900">
                  <a:lnSpc>
                    <a:spcPct val="130000"/>
                  </a:lnSpc>
                  <a:spcBef>
                    <a:spcPts val="0"/>
                  </a:spcBef>
                </a:pPr>
                <a:r>
                  <a:rPr lang="en-US" altLang="zh-CN" sz="1800" dirty="0">
                    <a:latin typeface="等线" panose="02010600030101010101" pitchFamily="2" charset="-122"/>
                  </a:rPr>
                  <a:t>Bitmap-based Dynamic Subgraph</a:t>
                </a:r>
                <a:r>
                  <a:rPr lang="zh-CN" altLang="en-US" sz="1800" dirty="0">
                    <a:latin typeface="等线" panose="02010600030101010101" pitchFamily="2" charset="-122"/>
                  </a:rPr>
                  <a:t>，</a:t>
                </a:r>
                <a:r>
                  <a:rPr lang="en-US" altLang="zh-CN" sz="1800" dirty="0">
                    <a:latin typeface="等线" panose="02010600030101010101" pitchFamily="2" charset="-122"/>
                  </a:rPr>
                  <a:t>BDS</a:t>
                </a:r>
                <a:endParaRPr lang="en-US" altLang="zh-CN" sz="1800"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1800" b="1" dirty="0"/>
                  <a:t> </a:t>
                </a:r>
                <a:r>
                  <a:rPr lang="zh-CN" altLang="en-US" sz="1800" b="1" dirty="0"/>
                  <a:t>核心思想</a:t>
                </a:r>
                <a:endParaRPr lang="en-US" altLang="zh-CN" sz="1800" b="1" dirty="0"/>
              </a:p>
              <a:p>
                <a:pPr marL="504000" lvl="1" indent="-342900">
                  <a:lnSpc>
                    <a:spcPct val="130000"/>
                  </a:lnSpc>
                  <a:spcBef>
                    <a:spcPts val="0"/>
                  </a:spcBef>
                </a:pPr>
                <a:r>
                  <a:rPr lang="zh-CN" altLang="en-US" sz="1800" dirty="0"/>
                  <a:t>利用位图加速小型计算子图中的集合运算操作。</a:t>
                </a:r>
                <a:endParaRPr lang="en-US" altLang="zh-CN" sz="1800" dirty="0"/>
              </a:p>
              <a:p>
                <a:pPr marL="504000" lvl="1" indent="-342900">
                  <a:lnSpc>
                    <a:spcPct val="130000"/>
                  </a:lnSpc>
                  <a:spcBef>
                    <a:spcPts val="0"/>
                  </a:spcBef>
                </a:pPr>
                <a:r>
                  <a:rPr lang="zh-CN" altLang="en-US" sz="1800" dirty="0"/>
                  <a:t>设置阈值</a:t>
                </a:r>
                <a:r>
                  <a:rPr lang="en-US" altLang="zh-CN" sz="1800" dirty="0"/>
                  <a:t>τ</a:t>
                </a:r>
                <a:r>
                  <a:rPr lang="zh-CN" altLang="en-US" sz="1800" dirty="0"/>
                  <a:t>，并在当前节点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𝐿</m:t>
                        </m:r>
                        <m:r>
                          <a:rPr lang="en-US" altLang="zh-CN" sz="1800" i="1">
                            <a:latin typeface="Cambria Math" panose="02040503050406030204" pitchFamily="18" charset="0"/>
                          </a:rPr>
                          <m:t>,</m:t>
                        </m:r>
                        <m:r>
                          <a:rPr lang="en-US" altLang="zh-CN" sz="1800" i="1">
                            <a:latin typeface="Cambria Math" panose="02040503050406030204" pitchFamily="18" charset="0"/>
                          </a:rPr>
                          <m:t>𝑅</m:t>
                        </m:r>
                        <m:r>
                          <a:rPr lang="en-US" altLang="zh-CN" sz="1800" i="1">
                            <a:latin typeface="Cambria Math" panose="02040503050406030204" pitchFamily="18" charset="0"/>
                          </a:rPr>
                          <m:t>,</m:t>
                        </m:r>
                        <m:r>
                          <a:rPr lang="en-US" altLang="zh-CN" sz="1800" i="1">
                            <a:latin typeface="Cambria Math" panose="02040503050406030204" pitchFamily="18" charset="0"/>
                          </a:rPr>
                          <m:t>𝐶</m:t>
                        </m:r>
                      </m:e>
                    </m:d>
                    <m:r>
                      <a:rPr lang="zh-CN" altLang="en-US" sz="1800" i="1" smtClean="0">
                        <a:latin typeface="Cambria Math" panose="02040503050406030204" pitchFamily="18" charset="0"/>
                      </a:rPr>
                      <m:t>的</m:t>
                    </m:r>
                  </m:oMath>
                </a14:m>
                <a:r>
                  <a:rPr lang="en-US" altLang="zh-CN" sz="1800" dirty="0"/>
                  <a:t>|L|</a:t>
                </a:r>
                <a:r>
                  <a:rPr lang="zh-CN" altLang="en-US" sz="1800" dirty="0"/>
                  <a:t>≤</a:t>
                </a:r>
                <a:r>
                  <a:rPr lang="en-US" altLang="zh-CN" sz="1800" dirty="0"/>
                  <a:t>τ</a:t>
                </a:r>
                <a:r>
                  <a:rPr lang="zh-CN" altLang="en-US" sz="1800" dirty="0"/>
                  <a:t>时动态创建子图</a:t>
                </a:r>
                <a:endParaRPr lang="en-US" altLang="zh-CN" sz="1800" dirty="0"/>
              </a:p>
              <a:p>
                <a:pPr>
                  <a:lnSpc>
                    <a:spcPct val="130000"/>
                  </a:lnSpc>
                  <a:spcBef>
                    <a:spcPts val="0"/>
                  </a:spcBef>
                  <a:buFont typeface="Wingdings" panose="05000000000000000000" pitchFamily="2" charset="2"/>
                  <a:buChar char="Ø"/>
                </a:pPr>
                <a:r>
                  <a:rPr lang="en-US" altLang="zh-CN" sz="1800" b="1" dirty="0"/>
                  <a:t> </a:t>
                </a:r>
                <a:r>
                  <a:rPr lang="zh-CN" altLang="en-US" sz="1800" b="1" dirty="0"/>
                  <a:t>优势</a:t>
                </a:r>
                <a:endParaRPr lang="en-US" altLang="zh-CN" sz="1800" b="1" dirty="0"/>
              </a:p>
              <a:p>
                <a:pPr marL="504000" lvl="1" indent="-342900">
                  <a:lnSpc>
                    <a:spcPct val="130000"/>
                  </a:lnSpc>
                  <a:spcBef>
                    <a:spcPts val="0"/>
                  </a:spcBef>
                </a:pPr>
                <a:r>
                  <a:rPr lang="zh-CN" altLang="en-US" sz="1800" dirty="0"/>
                  <a:t>结合两种不同图存储结构的优势。</a:t>
                </a:r>
                <a:endParaRPr lang="en-US" altLang="zh-CN" sz="1800" dirty="0"/>
              </a:p>
              <a:p>
                <a:pPr marL="504000" lvl="1" indent="-342900">
                  <a:lnSpc>
                    <a:spcPct val="130000"/>
                  </a:lnSpc>
                  <a:spcBef>
                    <a:spcPts val="0"/>
                  </a:spcBef>
                </a:pPr>
                <a:r>
                  <a:rPr lang="zh-CN" altLang="en-US" sz="1800" dirty="0"/>
                  <a:t>充分利用二分图的特点。</a:t>
                </a:r>
                <a:endParaRPr lang="en-US" altLang="zh-CN" sz="1800" dirty="0"/>
              </a:p>
            </p:txBody>
          </p:sp>
        </mc:Choice>
        <mc:Fallback>
          <p:sp>
            <p:nvSpPr>
              <p:cNvPr id="112" name="内容占位符 6">
                <a:extLst>
                  <a:ext uri="{FF2B5EF4-FFF2-40B4-BE49-F238E27FC236}">
                    <a16:creationId xmlns:a16="http://schemas.microsoft.com/office/drawing/2014/main" id="{94FD7450-362B-49A1-985B-DFAE030F33BC}"/>
                  </a:ext>
                </a:extLst>
              </p:cNvPr>
              <p:cNvSpPr txBox="1">
                <a:spLocks noRot="1" noChangeAspect="1" noMove="1" noResize="1" noEditPoints="1" noAdjustHandles="1" noChangeArrowheads="1" noChangeShapeType="1" noTextEdit="1"/>
              </p:cNvSpPr>
              <p:nvPr/>
            </p:nvSpPr>
            <p:spPr>
              <a:xfrm>
                <a:off x="678188" y="2332773"/>
                <a:ext cx="3970012" cy="4201968"/>
              </a:xfrm>
              <a:prstGeom prst="rect">
                <a:avLst/>
              </a:prstGeom>
              <a:blipFill>
                <a:blip r:embed="rId2"/>
                <a:stretch>
                  <a:fillRect l="-920" r="-490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6E7103B-5764-4A28-9E08-EED588AB0F28}"/>
              </a:ext>
            </a:extLst>
          </p:cNvPr>
          <p:cNvPicPr>
            <a:picLocks noChangeAspect="1"/>
          </p:cNvPicPr>
          <p:nvPr/>
        </p:nvPicPr>
        <p:blipFill>
          <a:blip r:embed="rId3"/>
          <a:stretch>
            <a:fillRect/>
          </a:stretch>
        </p:blipFill>
        <p:spPr>
          <a:xfrm>
            <a:off x="4558875" y="1215598"/>
            <a:ext cx="7643764" cy="4432777"/>
          </a:xfrm>
          <a:prstGeom prst="rect">
            <a:avLst/>
          </a:prstGeom>
        </p:spPr>
      </p:pic>
      <p:sp>
        <p:nvSpPr>
          <p:cNvPr id="88" name="文本框 87">
            <a:extLst>
              <a:ext uri="{FF2B5EF4-FFF2-40B4-BE49-F238E27FC236}">
                <a16:creationId xmlns:a16="http://schemas.microsoft.com/office/drawing/2014/main" id="{2A736E12-88C6-42A6-94F3-2B71E42C407C}"/>
              </a:ext>
            </a:extLst>
          </p:cNvPr>
          <p:cNvSpPr txBox="1"/>
          <p:nvPr/>
        </p:nvSpPr>
        <p:spPr>
          <a:xfrm>
            <a:off x="7217989" y="5940572"/>
            <a:ext cx="1723549" cy="338554"/>
          </a:xfrm>
          <a:prstGeom prst="rect">
            <a:avLst/>
          </a:prstGeom>
          <a:noFill/>
        </p:spPr>
        <p:txBody>
          <a:bodyPr wrap="non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示例中设置</a:t>
            </a:r>
            <a:r>
              <a:rPr lang="en-US" altLang="zh-CN" sz="1600" dirty="0">
                <a:solidFill>
                  <a:schemeClr val="bg1">
                    <a:lumMod val="50000"/>
                  </a:schemeClr>
                </a:solidFill>
                <a:latin typeface="仿宋" panose="02010609060101010101" pitchFamily="49" charset="-122"/>
                <a:ea typeface="仿宋" panose="02010609060101010101" pitchFamily="49" charset="-122"/>
              </a:rPr>
              <a:t>τ</a:t>
            </a:r>
            <a:r>
              <a:rPr lang="zh-CN" altLang="en-US" sz="1600" dirty="0">
                <a:solidFill>
                  <a:schemeClr val="bg1">
                    <a:lumMod val="50000"/>
                  </a:schemeClr>
                </a:solidFill>
                <a:latin typeface="仿宋" panose="02010609060101010101" pitchFamily="49" charset="-122"/>
                <a:ea typeface="仿宋" panose="02010609060101010101" pitchFamily="49" charset="-122"/>
              </a:rPr>
              <a:t>为</a:t>
            </a:r>
            <a:r>
              <a:rPr lang="en-US" altLang="zh-CN" sz="1600" dirty="0">
                <a:solidFill>
                  <a:schemeClr val="bg1">
                    <a:lumMod val="50000"/>
                  </a:schemeClr>
                </a:solidFill>
                <a:latin typeface="仿宋" panose="02010609060101010101" pitchFamily="49" charset="-122"/>
                <a:ea typeface="仿宋" panose="02010609060101010101" pitchFamily="49" charset="-122"/>
              </a:rPr>
              <a:t>4</a:t>
            </a:r>
            <a:endParaRPr lang="zh-CN" altLang="en-US" sz="1600" dirty="0">
              <a:solidFill>
                <a:schemeClr val="bg1">
                  <a:lumMod val="50000"/>
                </a:schemeClr>
              </a:solidFill>
              <a:latin typeface="仿宋" panose="02010609060101010101" pitchFamily="49" charset="-122"/>
              <a:ea typeface="仿宋" panose="02010609060101010101" pitchFamily="49" charset="-122"/>
            </a:endParaRPr>
          </a:p>
        </p:txBody>
      </p:sp>
      <p:sp>
        <p:nvSpPr>
          <p:cNvPr id="9" name="灯片编号占位符 8">
            <a:extLst>
              <a:ext uri="{FF2B5EF4-FFF2-40B4-BE49-F238E27FC236}">
                <a16:creationId xmlns:a16="http://schemas.microsoft.com/office/drawing/2014/main" id="{F253227A-B6C4-4EE7-9E0C-B45149F47772}"/>
              </a:ext>
            </a:extLst>
          </p:cNvPr>
          <p:cNvSpPr>
            <a:spLocks noGrp="1"/>
          </p:cNvSpPr>
          <p:nvPr>
            <p:ph type="sldNum" sz="quarter" idx="12"/>
          </p:nvPr>
        </p:nvSpPr>
        <p:spPr/>
        <p:txBody>
          <a:bodyPr/>
          <a:lstStyle/>
          <a:p>
            <a:fld id="{FBACCE8E-693F-4A26-8C07-7C954F1ED21F}" type="slidenum">
              <a:rPr lang="zh-CN" altLang="en-US" smtClean="0"/>
              <a:t>27</a:t>
            </a:fld>
            <a:endParaRPr lang="zh-CN" altLang="en-US"/>
          </a:p>
        </p:txBody>
      </p:sp>
    </p:spTree>
    <p:extLst>
      <p:ext uri="{BB962C8B-B14F-4D97-AF65-F5344CB8AC3E}">
        <p14:creationId xmlns:p14="http://schemas.microsoft.com/office/powerpoint/2010/main" val="398045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AdaMBE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2842406"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AdaMBE</a:t>
            </a:r>
            <a:r>
              <a:rPr lang="zh-CN" altLang="en-US" dirty="0">
                <a:latin typeface="宋体" panose="02010600030101010101" pitchFamily="2" charset="-122"/>
                <a:ea typeface="宋体" panose="02010600030101010101" pitchFamily="2" charset="-122"/>
              </a:rPr>
              <a:t>算法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1979912"/>
            <a:ext cx="8986505" cy="45548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t>英文名称</a:t>
            </a:r>
            <a:r>
              <a:rPr lang="en-US" altLang="zh-CN" sz="2400" b="1" dirty="0"/>
              <a:t> </a:t>
            </a:r>
            <a:endParaRPr lang="en-US" altLang="zh-CN" sz="2400" b="1" dirty="0">
              <a:solidFill>
                <a:schemeClr val="tx1"/>
              </a:solidFill>
            </a:endParaRPr>
          </a:p>
          <a:p>
            <a:pPr marL="504000" lvl="1" indent="-342900">
              <a:lnSpc>
                <a:spcPct val="130000"/>
              </a:lnSpc>
              <a:spcBef>
                <a:spcPts val="0"/>
              </a:spcBef>
            </a:pPr>
            <a:r>
              <a:rPr lang="en-US" altLang="zh-CN" dirty="0">
                <a:latin typeface="等线" panose="02010600030101010101" pitchFamily="2" charset="-122"/>
              </a:rPr>
              <a:t>Adaptive Maximal Biclique Enumeration</a:t>
            </a:r>
            <a:r>
              <a:rPr lang="zh-CN" altLang="en-US" dirty="0">
                <a:latin typeface="等线" panose="02010600030101010101" pitchFamily="2" charset="-122"/>
              </a:rPr>
              <a:t>，</a:t>
            </a:r>
            <a:r>
              <a:rPr lang="en-US" altLang="zh-CN" dirty="0">
                <a:latin typeface="等线" panose="02010600030101010101" pitchFamily="2" charset="-122"/>
              </a:rPr>
              <a:t>AdaMBE</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核心思想</a:t>
            </a:r>
            <a:endParaRPr lang="en-US" altLang="zh-CN" sz="2400" b="1" dirty="0"/>
          </a:p>
          <a:p>
            <a:pPr marL="161100" lvl="1" indent="0">
              <a:lnSpc>
                <a:spcPct val="130000"/>
              </a:lnSpc>
              <a:spcBef>
                <a:spcPts val="0"/>
              </a:spcBef>
              <a:buNone/>
            </a:pPr>
            <a:r>
              <a:rPr lang="zh-CN" altLang="en-US" dirty="0"/>
              <a:t>根据极大二分团枚举的不同阶段，分别采用这两种方法。</a:t>
            </a:r>
            <a:endParaRPr lang="en-US" altLang="zh-CN" dirty="0"/>
          </a:p>
          <a:p>
            <a:pPr marL="504000" lvl="1" indent="-342900">
              <a:lnSpc>
                <a:spcPct val="130000"/>
              </a:lnSpc>
              <a:spcBef>
                <a:spcPts val="0"/>
              </a:spcBef>
            </a:pPr>
            <a:r>
              <a:rPr lang="zh-CN" altLang="en-US" dirty="0"/>
              <a:t>在原图和大计算子图中采用 </a:t>
            </a:r>
            <a:r>
              <a:rPr lang="en-US" altLang="zh-CN" dirty="0"/>
              <a:t>LCG </a:t>
            </a:r>
            <a:r>
              <a:rPr lang="zh-CN" altLang="en-US" dirty="0"/>
              <a:t>方法，利用动态缓存的计算子图提高计算效率。</a:t>
            </a:r>
            <a:endParaRPr lang="en-US" altLang="zh-CN" dirty="0"/>
          </a:p>
          <a:p>
            <a:pPr marL="504000" lvl="1" indent="-342900">
              <a:lnSpc>
                <a:spcPct val="130000"/>
              </a:lnSpc>
              <a:spcBef>
                <a:spcPts val="0"/>
              </a:spcBef>
            </a:pPr>
            <a:r>
              <a:rPr lang="zh-CN" altLang="en-US" dirty="0"/>
              <a:t>在小型计算子图中采用 </a:t>
            </a:r>
            <a:r>
              <a:rPr lang="en-US" altLang="zh-CN" dirty="0"/>
              <a:t>BDS </a:t>
            </a:r>
            <a:r>
              <a:rPr lang="zh-CN" altLang="en-US" dirty="0"/>
              <a:t>方法，通过位图加速其中的集合运算操作。</a:t>
            </a:r>
            <a:endParaRPr lang="en-US" altLang="zh-CN" dirty="0"/>
          </a:p>
          <a:p>
            <a:pPr marL="504000" lvl="1" indent="-342900">
              <a:lnSpc>
                <a:spcPct val="130000"/>
              </a:lnSpc>
              <a:spcBef>
                <a:spcPts val="0"/>
              </a:spcBef>
            </a:pPr>
            <a:endParaRPr lang="en-US" altLang="zh-CN" sz="1600" b="1" dirty="0"/>
          </a:p>
        </p:txBody>
      </p:sp>
      <p:sp>
        <p:nvSpPr>
          <p:cNvPr id="8" name="灯片编号占位符 7">
            <a:extLst>
              <a:ext uri="{FF2B5EF4-FFF2-40B4-BE49-F238E27FC236}">
                <a16:creationId xmlns:a16="http://schemas.microsoft.com/office/drawing/2014/main" id="{27BA01C5-6E76-416A-BF96-14CC487DF00E}"/>
              </a:ext>
            </a:extLst>
          </p:cNvPr>
          <p:cNvSpPr>
            <a:spLocks noGrp="1"/>
          </p:cNvSpPr>
          <p:nvPr>
            <p:ph type="sldNum" sz="quarter" idx="12"/>
          </p:nvPr>
        </p:nvSpPr>
        <p:spPr/>
        <p:txBody>
          <a:bodyPr/>
          <a:lstStyle/>
          <a:p>
            <a:fld id="{FBACCE8E-693F-4A26-8C07-7C954F1ED21F}" type="slidenum">
              <a:rPr lang="zh-CN" altLang="en-US" smtClean="0"/>
              <a:t>28</a:t>
            </a:fld>
            <a:endParaRPr lang="zh-CN" altLang="en-US"/>
          </a:p>
        </p:txBody>
      </p:sp>
    </p:spTree>
    <p:extLst>
      <p:ext uri="{BB962C8B-B14F-4D97-AF65-F5344CB8AC3E}">
        <p14:creationId xmlns:p14="http://schemas.microsoft.com/office/powerpoint/2010/main" val="3308565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1BD0B61-6394-473D-A5B2-E1F2582AD235}"/>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E61EB0-BA5C-40B1-A610-B0CF0E0C6D78}"/>
              </a:ext>
            </a:extLst>
          </p:cNvPr>
          <p:cNvSpPr/>
          <p:nvPr/>
        </p:nvSpPr>
        <p:spPr>
          <a:xfrm>
            <a:off x="948000" y="1269000"/>
            <a:ext cx="10296000" cy="432000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1</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绪论</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研究背景与问题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国内外研究现状</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研究挑战</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研究内容与论文组织结构</a:t>
            </a:r>
            <a:endPar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7C384990-E101-4575-9306-A0051CBA3AEB}"/>
              </a:ext>
            </a:extLst>
          </p:cNvPr>
          <p:cNvSpPr>
            <a:spLocks noGrp="1"/>
          </p:cNvSpPr>
          <p:nvPr>
            <p:ph type="sldNum" sz="quarter" idx="12"/>
          </p:nvPr>
        </p:nvSpPr>
        <p:spPr/>
        <p:txBody>
          <a:bodyPr/>
          <a:lstStyle/>
          <a:p>
            <a:fld id="{FBACCE8E-693F-4A26-8C07-7C954F1ED21F}" type="slidenum">
              <a:rPr lang="zh-CN" altLang="en-US" smtClean="0"/>
              <a:pPr/>
              <a:t>2</a:t>
            </a:fld>
            <a:endParaRPr lang="zh-CN" altLang="en-US" dirty="0"/>
          </a:p>
        </p:txBody>
      </p:sp>
    </p:spTree>
    <p:extLst>
      <p:ext uri="{BB962C8B-B14F-4D97-AF65-F5344CB8AC3E}">
        <p14:creationId xmlns:p14="http://schemas.microsoft.com/office/powerpoint/2010/main" val="185742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latin typeface="等线" panose="02010600030101010101" pitchFamily="2" charset="-122"/>
              </a:rPr>
              <a:t>一台配备有 </a:t>
            </a:r>
            <a:r>
              <a:rPr lang="en-US" altLang="zh-CN" dirty="0">
                <a:latin typeface="等线" panose="02010600030101010101" pitchFamily="2" charset="-122"/>
              </a:rPr>
              <a:t>4 </a:t>
            </a:r>
            <a:r>
              <a:rPr lang="zh-CN" altLang="en-US" dirty="0">
                <a:latin typeface="等线" panose="02010600030101010101" pitchFamily="2" charset="-122"/>
              </a:rPr>
              <a:t>个 </a:t>
            </a:r>
            <a:r>
              <a:rPr lang="en-US" altLang="zh-CN" dirty="0">
                <a:latin typeface="等线" panose="02010600030101010101" pitchFamily="2" charset="-122"/>
              </a:rPr>
              <a:t>Intel Xeon</a:t>
            </a:r>
            <a:r>
              <a:rPr lang="zh-CN" altLang="en-US" dirty="0">
                <a:latin typeface="等线" panose="02010600030101010101" pitchFamily="2" charset="-122"/>
              </a:rPr>
              <a:t>（</a:t>
            </a:r>
            <a:r>
              <a:rPr lang="en-US" altLang="zh-CN" dirty="0">
                <a:latin typeface="等线" panose="02010600030101010101" pitchFamily="2" charset="-122"/>
              </a:rPr>
              <a:t>R</a:t>
            </a:r>
            <a:r>
              <a:rPr lang="zh-CN" altLang="en-US" dirty="0">
                <a:latin typeface="等线" panose="02010600030101010101" pitchFamily="2" charset="-122"/>
              </a:rPr>
              <a:t>）</a:t>
            </a:r>
            <a:r>
              <a:rPr lang="en-US" altLang="zh-CN" dirty="0">
                <a:latin typeface="等线" panose="02010600030101010101" pitchFamily="2" charset="-122"/>
              </a:rPr>
              <a:t>Gold 5318Y2.10GHz CPU </a:t>
            </a:r>
            <a:r>
              <a:rPr lang="zh-CN" altLang="en-US" dirty="0">
                <a:latin typeface="等线" panose="02010600030101010101" pitchFamily="2" charset="-122"/>
              </a:rPr>
              <a:t>和 </a:t>
            </a:r>
            <a:r>
              <a:rPr lang="en-US" altLang="zh-CN" dirty="0">
                <a:latin typeface="等线" panose="02010600030101010101" pitchFamily="2" charset="-122"/>
              </a:rPr>
              <a:t>128GB </a:t>
            </a:r>
            <a:r>
              <a:rPr lang="zh-CN" altLang="en-US" dirty="0">
                <a:latin typeface="等线" panose="02010600030101010101" pitchFamily="2" charset="-122"/>
              </a:rPr>
              <a:t>内存的服务器，其中每个 </a:t>
            </a:r>
            <a:r>
              <a:rPr lang="en-US" altLang="zh-CN" dirty="0">
                <a:latin typeface="等线" panose="02010600030101010101" pitchFamily="2" charset="-122"/>
              </a:rPr>
              <a:t>CPU </a:t>
            </a:r>
            <a:r>
              <a:rPr lang="zh-CN" altLang="en-US" dirty="0">
                <a:latin typeface="等线" panose="02010600030101010101" pitchFamily="2" charset="-122"/>
              </a:rPr>
              <a:t>拥有 </a:t>
            </a:r>
            <a:r>
              <a:rPr lang="en-US" altLang="zh-CN" dirty="0">
                <a:latin typeface="等线" panose="02010600030101010101" pitchFamily="2" charset="-122"/>
              </a:rPr>
              <a:t>24 </a:t>
            </a:r>
            <a:r>
              <a:rPr lang="zh-CN" altLang="en-US" dirty="0">
                <a:latin typeface="等线" panose="02010600030101010101" pitchFamily="2" charset="-122"/>
              </a:rPr>
              <a:t>个计算核心，共计 </a:t>
            </a:r>
            <a:r>
              <a:rPr lang="en-US" altLang="zh-CN" dirty="0">
                <a:latin typeface="等线" panose="02010600030101010101" pitchFamily="2" charset="-122"/>
              </a:rPr>
              <a:t>96 </a:t>
            </a:r>
            <a:r>
              <a:rPr lang="zh-CN" altLang="en-US" dirty="0">
                <a:latin typeface="等线" panose="02010600030101010101" pitchFamily="2" charset="-122"/>
              </a:rPr>
              <a:t>个计算核心。 </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3</a:t>
            </a:r>
            <a:r>
              <a:rPr lang="zh-CN" altLang="en-US" dirty="0"/>
              <a:t>个最先进的串行算法</a:t>
            </a:r>
            <a:r>
              <a:rPr lang="en-US" altLang="zh-CN" dirty="0"/>
              <a:t>FMBE</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。默认情况下，实验使用</a:t>
            </a:r>
            <a:r>
              <a:rPr lang="en-US" altLang="zh-CN" dirty="0"/>
              <a:t>96</a:t>
            </a:r>
            <a:r>
              <a:rPr lang="zh-CN" altLang="en-US" dirty="0"/>
              <a:t>个线程来运行 </a:t>
            </a:r>
            <a:r>
              <a:rPr lang="en-US" altLang="zh-CN" dirty="0" err="1"/>
              <a:t>ParAdaMBE</a:t>
            </a:r>
            <a:r>
              <a:rPr lang="en-US" altLang="zh-CN" dirty="0"/>
              <a:t> </a:t>
            </a:r>
            <a:r>
              <a:rPr lang="zh-CN" altLang="en-US" dirty="0"/>
              <a:t>和 </a:t>
            </a:r>
            <a:r>
              <a:rPr lang="en-US" altLang="zh-CN" dirty="0" err="1"/>
              <a:t>ParMBE</a:t>
            </a:r>
            <a:r>
              <a:rPr lang="zh-CN" altLang="en-US" dirty="0"/>
              <a:t>。</a:t>
            </a:r>
            <a:endParaRPr lang="en-US" altLang="zh-CN" dirty="0"/>
          </a:p>
        </p:txBody>
      </p:sp>
      <p:pic>
        <p:nvPicPr>
          <p:cNvPr id="3" name="图片 2">
            <a:extLst>
              <a:ext uri="{FF2B5EF4-FFF2-40B4-BE49-F238E27FC236}">
                <a16:creationId xmlns:a16="http://schemas.microsoft.com/office/drawing/2014/main" id="{8F81CC9D-2FAD-446B-88F0-36C4E9151C1A}"/>
              </a:ext>
            </a:extLst>
          </p:cNvPr>
          <p:cNvPicPr>
            <a:picLocks noChangeAspect="1"/>
          </p:cNvPicPr>
          <p:nvPr/>
        </p:nvPicPr>
        <p:blipFill>
          <a:blip r:embed="rId2"/>
          <a:stretch>
            <a:fillRect/>
          </a:stretch>
        </p:blipFill>
        <p:spPr>
          <a:xfrm>
            <a:off x="4870444" y="2529766"/>
            <a:ext cx="7159093" cy="2310123"/>
          </a:xfrm>
          <a:prstGeom prst="rect">
            <a:avLst/>
          </a:prstGeom>
        </p:spPr>
      </p:pic>
      <p:sp>
        <p:nvSpPr>
          <p:cNvPr id="9" name="灯片编号占位符 8">
            <a:extLst>
              <a:ext uri="{FF2B5EF4-FFF2-40B4-BE49-F238E27FC236}">
                <a16:creationId xmlns:a16="http://schemas.microsoft.com/office/drawing/2014/main" id="{7C76F6F6-AEE4-4726-ACEE-284E3F917E21}"/>
              </a:ext>
            </a:extLst>
          </p:cNvPr>
          <p:cNvSpPr>
            <a:spLocks noGrp="1"/>
          </p:cNvSpPr>
          <p:nvPr>
            <p:ph type="sldNum" sz="quarter" idx="12"/>
          </p:nvPr>
        </p:nvSpPr>
        <p:spPr/>
        <p:txBody>
          <a:bodyPr/>
          <a:lstStyle/>
          <a:p>
            <a:fld id="{FBACCE8E-693F-4A26-8C07-7C954F1ED21F}" type="slidenum">
              <a:rPr lang="zh-CN" altLang="en-US" smtClean="0"/>
              <a:t>29</a:t>
            </a:fld>
            <a:endParaRPr lang="zh-CN" altLang="en-US"/>
          </a:p>
        </p:txBody>
      </p:sp>
    </p:spTree>
    <p:extLst>
      <p:ext uri="{BB962C8B-B14F-4D97-AF65-F5344CB8AC3E}">
        <p14:creationId xmlns:p14="http://schemas.microsoft.com/office/powerpoint/2010/main" val="3675096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173063"/>
            <a:ext cx="10864382" cy="1569660"/>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结论：在</a:t>
            </a:r>
            <a:r>
              <a:rPr lang="zh-CN" altLang="en-US" sz="2400" dirty="0">
                <a:solidFill>
                  <a:srgbClr val="1019FE"/>
                </a:solidFill>
                <a:latin typeface="仿宋" panose="02010609060101010101" pitchFamily="49" charset="-122"/>
                <a:ea typeface="仿宋" panose="02010609060101010101" pitchFamily="49" charset="-122"/>
              </a:rPr>
              <a:t>常规数据集</a:t>
            </a:r>
            <a:r>
              <a:rPr lang="zh-CN" altLang="en-US" sz="2400" dirty="0">
                <a:latin typeface="仿宋" panose="02010609060101010101" pitchFamily="49" charset="-122"/>
                <a:ea typeface="仿宋" panose="02010609060101010101" pitchFamily="49" charset="-122"/>
              </a:rPr>
              <a:t>测试中，</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算法相比现有最优串行算法运行时间缩短了</a:t>
            </a:r>
            <a:r>
              <a:rPr lang="en-US" altLang="zh-CN" sz="2400" dirty="0">
                <a:latin typeface="仿宋" panose="02010609060101010101" pitchFamily="49" charset="-122"/>
                <a:ea typeface="仿宋" panose="02010609060101010101" pitchFamily="49" charset="-122"/>
              </a:rPr>
              <a:t>1.6-49.7</a:t>
            </a:r>
            <a:r>
              <a:rPr lang="zh-CN" altLang="en-US" sz="2400" dirty="0">
                <a:latin typeface="仿宋" panose="02010609060101010101" pitchFamily="49" charset="-122"/>
                <a:ea typeface="仿宋" panose="02010609060101010101" pitchFamily="49" charset="-122"/>
              </a:rPr>
              <a:t>倍。</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算法比</a:t>
            </a:r>
            <a:r>
              <a:rPr lang="en-US" altLang="zh-CN" sz="2400" dirty="0" err="1">
                <a:latin typeface="仿宋" panose="02010609060101010101" pitchFamily="49" charset="-122"/>
                <a:ea typeface="仿宋" panose="02010609060101010101" pitchFamily="49" charset="-122"/>
              </a:rPr>
              <a:t>ParMBE</a:t>
            </a:r>
            <a:r>
              <a:rPr lang="zh-CN" altLang="en-US" sz="2400" dirty="0">
                <a:latin typeface="仿宋" panose="02010609060101010101" pitchFamily="49" charset="-122"/>
                <a:ea typeface="仿宋" panose="02010609060101010101" pitchFamily="49" charset="-122"/>
              </a:rPr>
              <a:t>运行时间缩短了</a:t>
            </a:r>
            <a:r>
              <a:rPr lang="en-US" altLang="zh-CN" sz="2400" dirty="0">
                <a:latin typeface="仿宋" panose="02010609060101010101" pitchFamily="49" charset="-122"/>
                <a:ea typeface="仿宋" panose="02010609060101010101" pitchFamily="49" charset="-122"/>
              </a:rPr>
              <a:t>2.5-137.8</a:t>
            </a:r>
            <a:r>
              <a:rPr lang="zh-CN" altLang="en-US" sz="2400" dirty="0">
                <a:latin typeface="仿宋" panose="02010609060101010101" pitchFamily="49" charset="-122"/>
                <a:ea typeface="仿宋" panose="02010609060101010101" pitchFamily="49" charset="-122"/>
              </a:rPr>
              <a:t>倍。在</a:t>
            </a:r>
            <a:r>
              <a:rPr lang="zh-CN" altLang="en-US" sz="2400" dirty="0">
                <a:solidFill>
                  <a:srgbClr val="1019FE"/>
                </a:solidFill>
                <a:latin typeface="仿宋" panose="02010609060101010101" pitchFamily="49" charset="-122"/>
                <a:ea typeface="仿宋" panose="02010609060101010101" pitchFamily="49" charset="-122"/>
              </a:rPr>
              <a:t>超大数据集</a:t>
            </a:r>
            <a:r>
              <a:rPr lang="zh-CN" altLang="en-US" sz="2400" dirty="0">
                <a:latin typeface="仿宋" panose="02010609060101010101" pitchFamily="49" charset="-122"/>
                <a:ea typeface="仿宋" panose="02010609060101010101" pitchFamily="49" charset="-122"/>
              </a:rPr>
              <a:t>测试中，仅</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和</a:t>
            </a:r>
            <a:r>
              <a:rPr lang="en-US" altLang="zh-CN" sz="2400" dirty="0" err="1">
                <a:latin typeface="仿宋" panose="02010609060101010101" pitchFamily="49" charset="-122"/>
                <a:ea typeface="仿宋" panose="02010609060101010101" pitchFamily="49" charset="-122"/>
              </a:rPr>
              <a:t>ParAdaMBE</a:t>
            </a:r>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48 </a:t>
            </a:r>
            <a:r>
              <a:rPr lang="zh-CN" altLang="en-US" sz="2400" dirty="0">
                <a:latin typeface="仿宋" panose="02010609060101010101" pitchFamily="49" charset="-122"/>
                <a:ea typeface="仿宋" panose="02010609060101010101" pitchFamily="49" charset="-122"/>
              </a:rPr>
              <a:t>小时内完成了对全部 </a:t>
            </a:r>
            <a:r>
              <a:rPr lang="en-US" altLang="zh-CN" sz="2400" dirty="0">
                <a:latin typeface="仿宋" panose="02010609060101010101" pitchFamily="49" charset="-122"/>
                <a:ea typeface="仿宋" panose="02010609060101010101" pitchFamily="49" charset="-122"/>
              </a:rPr>
              <a:t>196 </a:t>
            </a:r>
            <a:r>
              <a:rPr lang="zh-CN" altLang="en-US" sz="2400" dirty="0">
                <a:latin typeface="仿宋" panose="02010609060101010101" pitchFamily="49" charset="-122"/>
                <a:ea typeface="仿宋" panose="02010609060101010101" pitchFamily="49" charset="-122"/>
              </a:rPr>
              <a:t>亿极大二分团的枚举任务。</a:t>
            </a:r>
          </a:p>
        </p:txBody>
      </p:sp>
      <p:pic>
        <p:nvPicPr>
          <p:cNvPr id="2" name="图片 1">
            <a:extLst>
              <a:ext uri="{FF2B5EF4-FFF2-40B4-BE49-F238E27FC236}">
                <a16:creationId xmlns:a16="http://schemas.microsoft.com/office/drawing/2014/main" id="{B28ACF0C-4766-4C45-ABBF-B696F5ACDA3C}"/>
              </a:ext>
            </a:extLst>
          </p:cNvPr>
          <p:cNvPicPr>
            <a:picLocks noChangeAspect="1"/>
          </p:cNvPicPr>
          <p:nvPr/>
        </p:nvPicPr>
        <p:blipFill>
          <a:blip r:embed="rId2"/>
          <a:stretch>
            <a:fillRect/>
          </a:stretch>
        </p:blipFill>
        <p:spPr>
          <a:xfrm>
            <a:off x="1091401" y="2098049"/>
            <a:ext cx="5248264" cy="2932157"/>
          </a:xfrm>
          <a:prstGeom prst="rect">
            <a:avLst/>
          </a:prstGeom>
        </p:spPr>
      </p:pic>
      <p:pic>
        <p:nvPicPr>
          <p:cNvPr id="4" name="图片 3">
            <a:extLst>
              <a:ext uri="{FF2B5EF4-FFF2-40B4-BE49-F238E27FC236}">
                <a16:creationId xmlns:a16="http://schemas.microsoft.com/office/drawing/2014/main" id="{D19E5E9B-CA7A-4539-9D85-255C07DB1A27}"/>
              </a:ext>
            </a:extLst>
          </p:cNvPr>
          <p:cNvPicPr>
            <a:picLocks noChangeAspect="1"/>
          </p:cNvPicPr>
          <p:nvPr/>
        </p:nvPicPr>
        <p:blipFill>
          <a:blip r:embed="rId3"/>
          <a:stretch>
            <a:fillRect/>
          </a:stretch>
        </p:blipFill>
        <p:spPr>
          <a:xfrm>
            <a:off x="7519903" y="1335999"/>
            <a:ext cx="3869604" cy="3706011"/>
          </a:xfrm>
          <a:prstGeom prst="rect">
            <a:avLst/>
          </a:prstGeom>
        </p:spPr>
      </p:pic>
      <p:sp>
        <p:nvSpPr>
          <p:cNvPr id="10" name="灯片编号占位符 9">
            <a:extLst>
              <a:ext uri="{FF2B5EF4-FFF2-40B4-BE49-F238E27FC236}">
                <a16:creationId xmlns:a16="http://schemas.microsoft.com/office/drawing/2014/main" id="{7CAAB6E8-42CE-439E-B8B9-6B4713A74BC1}"/>
              </a:ext>
            </a:extLst>
          </p:cNvPr>
          <p:cNvSpPr>
            <a:spLocks noGrp="1"/>
          </p:cNvSpPr>
          <p:nvPr>
            <p:ph type="sldNum" sz="quarter" idx="12"/>
          </p:nvPr>
        </p:nvSpPr>
        <p:spPr/>
        <p:txBody>
          <a:bodyPr/>
          <a:lstStyle/>
          <a:p>
            <a:fld id="{FBACCE8E-693F-4A26-8C07-7C954F1ED21F}" type="slidenum">
              <a:rPr lang="zh-CN" altLang="en-US" smtClean="0"/>
              <a:t>30</a:t>
            </a:fld>
            <a:endParaRPr lang="zh-CN" altLang="en-US"/>
          </a:p>
        </p:txBody>
      </p:sp>
    </p:spTree>
    <p:extLst>
      <p:ext uri="{BB962C8B-B14F-4D97-AF65-F5344CB8AC3E}">
        <p14:creationId xmlns:p14="http://schemas.microsoft.com/office/powerpoint/2010/main" val="666145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9838421" y="1820944"/>
            <a:ext cx="2095279" cy="4093428"/>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结论：</a:t>
            </a:r>
            <a:r>
              <a:rPr lang="en-US" altLang="zh-CN" sz="2000" dirty="0">
                <a:latin typeface="仿宋" panose="02010609060101010101" pitchFamily="49" charset="-122"/>
                <a:ea typeface="仿宋" panose="02010609060101010101" pitchFamily="49" charset="-122"/>
              </a:rPr>
              <a:t>AdaMBE </a:t>
            </a:r>
            <a:r>
              <a:rPr lang="zh-CN" altLang="en-US" sz="2000" dirty="0">
                <a:latin typeface="仿宋" panose="02010609060101010101" pitchFamily="49" charset="-122"/>
                <a:ea typeface="仿宋" panose="02010609060101010101" pitchFamily="49" charset="-122"/>
              </a:rPr>
              <a:t>算法中所包含的</a:t>
            </a:r>
            <a:r>
              <a:rPr lang="en-US" altLang="zh-CN" sz="2000" dirty="0">
                <a:latin typeface="仿宋" panose="02010609060101010101" pitchFamily="49" charset="-122"/>
                <a:ea typeface="仿宋" panose="02010609060101010101" pitchFamily="49" charset="-122"/>
              </a:rPr>
              <a:t>LCG</a:t>
            </a:r>
            <a:r>
              <a:rPr lang="zh-CN" altLang="en-US" sz="2000" dirty="0">
                <a:latin typeface="仿宋" panose="02010609060101010101" pitchFamily="49" charset="-122"/>
                <a:ea typeface="仿宋" panose="02010609060101010101" pitchFamily="49" charset="-122"/>
              </a:rPr>
              <a:t>方法和</a:t>
            </a:r>
            <a:r>
              <a:rPr lang="en-US" altLang="zh-CN" sz="2000" dirty="0">
                <a:latin typeface="仿宋" panose="02010609060101010101" pitchFamily="49" charset="-122"/>
                <a:ea typeface="仿宋" panose="02010609060101010101" pitchFamily="49" charset="-122"/>
              </a:rPr>
              <a:t>BDS</a:t>
            </a:r>
            <a:r>
              <a:rPr lang="zh-CN" altLang="en-US" sz="2000" dirty="0">
                <a:latin typeface="仿宋" panose="02010609060101010101" pitchFamily="49" charset="-122"/>
                <a:ea typeface="仿宋" panose="02010609060101010101" pitchFamily="49" charset="-122"/>
              </a:rPr>
              <a:t>方法</a:t>
            </a:r>
            <a:r>
              <a:rPr lang="zh-CN" altLang="en-US" sz="2000" dirty="0">
                <a:solidFill>
                  <a:srgbClr val="1019FE"/>
                </a:solidFill>
                <a:latin typeface="仿宋" panose="02010609060101010101" pitchFamily="49" charset="-122"/>
                <a:ea typeface="仿宋" panose="02010609060101010101" pitchFamily="49" charset="-122"/>
              </a:rPr>
              <a:t>均带来枚举性能提升</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LCG</a:t>
            </a:r>
            <a:r>
              <a:rPr lang="zh-CN" altLang="en-US" sz="2000" dirty="0">
                <a:latin typeface="仿宋" panose="02010609060101010101" pitchFamily="49" charset="-122"/>
                <a:ea typeface="仿宋" panose="02010609060101010101" pitchFamily="49" charset="-122"/>
              </a:rPr>
              <a:t>方法对非极大二分团具有一定的</a:t>
            </a:r>
            <a:r>
              <a:rPr lang="zh-CN" altLang="en-US" sz="2000" dirty="0">
                <a:solidFill>
                  <a:srgbClr val="1019FE"/>
                </a:solidFill>
                <a:latin typeface="仿宋" panose="02010609060101010101" pitchFamily="49" charset="-122"/>
                <a:ea typeface="仿宋" panose="02010609060101010101" pitchFamily="49" charset="-122"/>
              </a:rPr>
              <a:t>剪枝作用</a:t>
            </a:r>
            <a:r>
              <a:rPr lang="zh-CN" altLang="en-US" sz="2000" dirty="0">
                <a:latin typeface="仿宋" panose="02010609060101010101" pitchFamily="49" charset="-122"/>
                <a:ea typeface="仿宋" panose="02010609060101010101" pitchFamily="49" charset="-122"/>
              </a:rPr>
              <a:t>。在 </a:t>
            </a:r>
            <a:r>
              <a:rPr lang="en-US" altLang="zh-CN" sz="2000" dirty="0">
                <a:latin typeface="仿宋" panose="02010609060101010101" pitchFamily="49" charset="-122"/>
                <a:ea typeface="仿宋" panose="02010609060101010101" pitchFamily="49" charset="-122"/>
              </a:rPr>
              <a:t>BDS </a:t>
            </a:r>
            <a:r>
              <a:rPr lang="zh-CN" altLang="en-US" sz="2000" dirty="0">
                <a:latin typeface="仿宋" panose="02010609060101010101" pitchFamily="49" charset="-122"/>
                <a:ea typeface="仿宋" panose="02010609060101010101" pitchFamily="49" charset="-122"/>
              </a:rPr>
              <a:t>方法可以优化的部分中，大多数数据集中</a:t>
            </a:r>
            <a:r>
              <a:rPr lang="zh-CN" altLang="en-US" sz="2000" dirty="0">
                <a:solidFill>
                  <a:srgbClr val="1019FE"/>
                </a:solidFill>
                <a:latin typeface="仿宋" panose="02010609060101010101" pitchFamily="49" charset="-122"/>
                <a:ea typeface="仿宋" panose="02010609060101010101" pitchFamily="49" charset="-122"/>
              </a:rPr>
              <a:t>小节点的运算时间缩短了 </a:t>
            </a:r>
            <a:r>
              <a:rPr lang="en-US" altLang="zh-CN" sz="2000" dirty="0">
                <a:solidFill>
                  <a:srgbClr val="1019FE"/>
                </a:solidFill>
                <a:latin typeface="仿宋" panose="02010609060101010101" pitchFamily="49" charset="-122"/>
                <a:ea typeface="仿宋" panose="02010609060101010101" pitchFamily="49" charset="-122"/>
              </a:rPr>
              <a:t>50% </a:t>
            </a:r>
            <a:r>
              <a:rPr lang="zh-CN" altLang="en-US" sz="2000" dirty="0">
                <a:solidFill>
                  <a:srgbClr val="1019FE"/>
                </a:solidFill>
                <a:latin typeface="仿宋" panose="02010609060101010101" pitchFamily="49" charset="-122"/>
                <a:ea typeface="仿宋" panose="02010609060101010101" pitchFamily="49" charset="-122"/>
              </a:rPr>
              <a:t>以上</a:t>
            </a:r>
            <a:r>
              <a:rPr lang="zh-CN" altLang="en-US" sz="2000" dirty="0">
                <a:latin typeface="仿宋" panose="02010609060101010101" pitchFamily="49" charset="-122"/>
                <a:ea typeface="仿宋" panose="02010609060101010101" pitchFamily="49" charset="-122"/>
              </a:rPr>
              <a:t>。</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542353" y="6306141"/>
            <a:ext cx="8881048" cy="338554"/>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AdaMBE-</a:t>
            </a:r>
            <a:r>
              <a:rPr lang="en-US" altLang="zh-CN" sz="1600" dirty="0" err="1">
                <a:solidFill>
                  <a:schemeClr val="bg1">
                    <a:lumMod val="50000"/>
                  </a:schemeClr>
                </a:solidFill>
                <a:latin typeface="仿宋" panose="02010609060101010101" pitchFamily="49" charset="-122"/>
                <a:ea typeface="仿宋" panose="02010609060101010101" pitchFamily="49" charset="-122"/>
              </a:rPr>
              <a:t>LCG,AdaMBE</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分别表示在基准算法上分别应用</a:t>
            </a:r>
            <a:r>
              <a:rPr lang="en-US" altLang="zh-CN" sz="1600" dirty="0">
                <a:solidFill>
                  <a:schemeClr val="bg1">
                    <a:lumMod val="50000"/>
                  </a:schemeClr>
                </a:solidFill>
                <a:latin typeface="仿宋" panose="02010609060101010101" pitchFamily="49" charset="-122"/>
                <a:ea typeface="仿宋" panose="02010609060101010101" pitchFamily="49" charset="-122"/>
              </a:rPr>
              <a:t>LCG</a:t>
            </a:r>
            <a:r>
              <a:rPr lang="zh-CN" altLang="en-US" sz="1600" dirty="0">
                <a:solidFill>
                  <a:schemeClr val="bg1">
                    <a:lumMod val="50000"/>
                  </a:schemeClr>
                </a:solidFill>
                <a:latin typeface="仿宋" panose="02010609060101010101" pitchFamily="49" charset="-122"/>
                <a:ea typeface="仿宋" panose="02010609060101010101" pitchFamily="49" charset="-122"/>
              </a:rPr>
              <a:t>和</a:t>
            </a:r>
            <a:r>
              <a:rPr lang="en-US" altLang="zh-CN" sz="1600" dirty="0">
                <a:solidFill>
                  <a:schemeClr val="bg1">
                    <a:lumMod val="50000"/>
                  </a:schemeClr>
                </a:solidFill>
                <a:latin typeface="仿宋" panose="02010609060101010101" pitchFamily="49" charset="-122"/>
                <a:ea typeface="仿宋" panose="02010609060101010101" pitchFamily="49" charset="-122"/>
              </a:rPr>
              <a:t>BDS</a:t>
            </a:r>
            <a:r>
              <a:rPr lang="zh-CN" altLang="en-US" sz="1600" dirty="0">
                <a:solidFill>
                  <a:schemeClr val="bg1">
                    <a:lumMod val="50000"/>
                  </a:schemeClr>
                </a:solidFill>
                <a:latin typeface="仿宋" panose="02010609060101010101" pitchFamily="49" charset="-122"/>
                <a:ea typeface="仿宋" panose="02010609060101010101" pitchFamily="49" charset="-122"/>
              </a:rPr>
              <a:t>方法所产生的变种</a:t>
            </a:r>
          </a:p>
        </p:txBody>
      </p:sp>
      <p:pic>
        <p:nvPicPr>
          <p:cNvPr id="3" name="图片 2">
            <a:extLst>
              <a:ext uri="{FF2B5EF4-FFF2-40B4-BE49-F238E27FC236}">
                <a16:creationId xmlns:a16="http://schemas.microsoft.com/office/drawing/2014/main" id="{8AADA0B9-B108-4E22-BD18-3200D171A625}"/>
              </a:ext>
            </a:extLst>
          </p:cNvPr>
          <p:cNvPicPr>
            <a:picLocks noChangeAspect="1"/>
          </p:cNvPicPr>
          <p:nvPr/>
        </p:nvPicPr>
        <p:blipFill>
          <a:blip r:embed="rId2"/>
          <a:stretch>
            <a:fillRect/>
          </a:stretch>
        </p:blipFill>
        <p:spPr>
          <a:xfrm>
            <a:off x="258300" y="1980768"/>
            <a:ext cx="4489243" cy="2151230"/>
          </a:xfrm>
          <a:prstGeom prst="rect">
            <a:avLst/>
          </a:prstGeom>
        </p:spPr>
      </p:pic>
      <p:pic>
        <p:nvPicPr>
          <p:cNvPr id="10" name="图片 9">
            <a:extLst>
              <a:ext uri="{FF2B5EF4-FFF2-40B4-BE49-F238E27FC236}">
                <a16:creationId xmlns:a16="http://schemas.microsoft.com/office/drawing/2014/main" id="{1753F8D8-D437-4B13-A9C0-F3FBA1381792}"/>
              </a:ext>
            </a:extLst>
          </p:cNvPr>
          <p:cNvPicPr>
            <a:picLocks noChangeAspect="1"/>
          </p:cNvPicPr>
          <p:nvPr/>
        </p:nvPicPr>
        <p:blipFill>
          <a:blip r:embed="rId3"/>
          <a:stretch>
            <a:fillRect/>
          </a:stretch>
        </p:blipFill>
        <p:spPr>
          <a:xfrm>
            <a:off x="5252185" y="1999768"/>
            <a:ext cx="4328639" cy="2142645"/>
          </a:xfrm>
          <a:prstGeom prst="rect">
            <a:avLst/>
          </a:prstGeom>
        </p:spPr>
      </p:pic>
      <p:pic>
        <p:nvPicPr>
          <p:cNvPr id="11" name="图片 10">
            <a:extLst>
              <a:ext uri="{FF2B5EF4-FFF2-40B4-BE49-F238E27FC236}">
                <a16:creationId xmlns:a16="http://schemas.microsoft.com/office/drawing/2014/main" id="{2A66FA6E-9695-4821-ABEF-DB4901AF6857}"/>
              </a:ext>
            </a:extLst>
          </p:cNvPr>
          <p:cNvPicPr>
            <a:picLocks noChangeAspect="1"/>
          </p:cNvPicPr>
          <p:nvPr/>
        </p:nvPicPr>
        <p:blipFill>
          <a:blip r:embed="rId4"/>
          <a:stretch>
            <a:fillRect/>
          </a:stretch>
        </p:blipFill>
        <p:spPr>
          <a:xfrm>
            <a:off x="5183611" y="4144085"/>
            <a:ext cx="4328639" cy="2051690"/>
          </a:xfrm>
          <a:prstGeom prst="rect">
            <a:avLst/>
          </a:prstGeom>
        </p:spPr>
      </p:pic>
      <p:pic>
        <p:nvPicPr>
          <p:cNvPr id="13" name="图片 12">
            <a:extLst>
              <a:ext uri="{FF2B5EF4-FFF2-40B4-BE49-F238E27FC236}">
                <a16:creationId xmlns:a16="http://schemas.microsoft.com/office/drawing/2014/main" id="{B274DDBC-202C-436C-8AEE-7F1493D652D3}"/>
              </a:ext>
            </a:extLst>
          </p:cNvPr>
          <p:cNvPicPr>
            <a:picLocks noChangeAspect="1"/>
          </p:cNvPicPr>
          <p:nvPr/>
        </p:nvPicPr>
        <p:blipFill>
          <a:blip r:embed="rId5"/>
          <a:stretch>
            <a:fillRect/>
          </a:stretch>
        </p:blipFill>
        <p:spPr>
          <a:xfrm>
            <a:off x="253058" y="4101014"/>
            <a:ext cx="4489242" cy="2104940"/>
          </a:xfrm>
          <a:prstGeom prst="rect">
            <a:avLst/>
          </a:prstGeom>
        </p:spPr>
      </p:pic>
      <p:sp>
        <p:nvSpPr>
          <p:cNvPr id="9" name="灯片编号占位符 8">
            <a:extLst>
              <a:ext uri="{FF2B5EF4-FFF2-40B4-BE49-F238E27FC236}">
                <a16:creationId xmlns:a16="http://schemas.microsoft.com/office/drawing/2014/main" id="{D989DAA7-7E0A-448F-A2A7-1190181CB3DF}"/>
              </a:ext>
            </a:extLst>
          </p:cNvPr>
          <p:cNvSpPr>
            <a:spLocks noGrp="1"/>
          </p:cNvSpPr>
          <p:nvPr>
            <p:ph type="sldNum" sz="quarter" idx="12"/>
          </p:nvPr>
        </p:nvSpPr>
        <p:spPr/>
        <p:txBody>
          <a:bodyPr/>
          <a:lstStyle/>
          <a:p>
            <a:fld id="{FBACCE8E-693F-4A26-8C07-7C954F1ED21F}" type="slidenum">
              <a:rPr lang="zh-CN" altLang="en-US" smtClean="0"/>
              <a:t>31</a:t>
            </a:fld>
            <a:endParaRPr lang="zh-CN" altLang="en-US"/>
          </a:p>
        </p:txBody>
      </p:sp>
    </p:spTree>
    <p:extLst>
      <p:ext uri="{BB962C8B-B14F-4D97-AF65-F5344CB8AC3E}">
        <p14:creationId xmlns:p14="http://schemas.microsoft.com/office/powerpoint/2010/main" val="91543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42963"/>
            <a:ext cx="10864382"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AdaMBE</a:t>
            </a:r>
            <a:r>
              <a:rPr lang="zh-CN" altLang="en-US" sz="2400" dirty="0">
                <a:latin typeface="仿宋" panose="02010609060101010101" pitchFamily="49" charset="-122"/>
                <a:ea typeface="仿宋" panose="02010609060101010101" pitchFamily="49" charset="-122"/>
              </a:rPr>
              <a:t>算法相较于已有算法在可扩展性和并行性上具有明显优势。</a:t>
            </a:r>
          </a:p>
        </p:txBody>
      </p:sp>
      <p:pic>
        <p:nvPicPr>
          <p:cNvPr id="2" name="图片 1">
            <a:extLst>
              <a:ext uri="{FF2B5EF4-FFF2-40B4-BE49-F238E27FC236}">
                <a16:creationId xmlns:a16="http://schemas.microsoft.com/office/drawing/2014/main" id="{D2EDCBA4-75C9-43F1-A65A-4D8FA5F7687F}"/>
              </a:ext>
            </a:extLst>
          </p:cNvPr>
          <p:cNvPicPr>
            <a:picLocks noChangeAspect="1"/>
          </p:cNvPicPr>
          <p:nvPr/>
        </p:nvPicPr>
        <p:blipFill>
          <a:blip r:embed="rId2"/>
          <a:stretch>
            <a:fillRect/>
          </a:stretch>
        </p:blipFill>
        <p:spPr>
          <a:xfrm>
            <a:off x="323850" y="2744278"/>
            <a:ext cx="4692642" cy="2566394"/>
          </a:xfrm>
          <a:prstGeom prst="rect">
            <a:avLst/>
          </a:prstGeom>
        </p:spPr>
      </p:pic>
      <p:pic>
        <p:nvPicPr>
          <p:cNvPr id="4" name="图片 3">
            <a:extLst>
              <a:ext uri="{FF2B5EF4-FFF2-40B4-BE49-F238E27FC236}">
                <a16:creationId xmlns:a16="http://schemas.microsoft.com/office/drawing/2014/main" id="{1F56F325-0BDD-49A9-A8CB-E706E749FBC2}"/>
              </a:ext>
            </a:extLst>
          </p:cNvPr>
          <p:cNvPicPr>
            <a:picLocks noChangeAspect="1"/>
          </p:cNvPicPr>
          <p:nvPr/>
        </p:nvPicPr>
        <p:blipFill>
          <a:blip r:embed="rId3"/>
          <a:stretch>
            <a:fillRect/>
          </a:stretch>
        </p:blipFill>
        <p:spPr>
          <a:xfrm>
            <a:off x="5315349" y="2641783"/>
            <a:ext cx="6710209" cy="2775681"/>
          </a:xfrm>
          <a:prstGeom prst="rect">
            <a:avLst/>
          </a:prstGeom>
        </p:spPr>
      </p:pic>
      <p:sp>
        <p:nvSpPr>
          <p:cNvPr id="10" name="灯片编号占位符 9">
            <a:extLst>
              <a:ext uri="{FF2B5EF4-FFF2-40B4-BE49-F238E27FC236}">
                <a16:creationId xmlns:a16="http://schemas.microsoft.com/office/drawing/2014/main" id="{F05293D8-8536-4F12-9A30-7A6586A9DBD2}"/>
              </a:ext>
            </a:extLst>
          </p:cNvPr>
          <p:cNvSpPr>
            <a:spLocks noGrp="1"/>
          </p:cNvSpPr>
          <p:nvPr>
            <p:ph type="sldNum" sz="quarter" idx="12"/>
          </p:nvPr>
        </p:nvSpPr>
        <p:spPr/>
        <p:txBody>
          <a:bodyPr/>
          <a:lstStyle/>
          <a:p>
            <a:fld id="{FBACCE8E-693F-4A26-8C07-7C954F1ED21F}" type="slidenum">
              <a:rPr lang="zh-CN" altLang="en-US" smtClean="0"/>
              <a:t>32</a:t>
            </a:fld>
            <a:endParaRPr lang="zh-CN" altLang="en-US"/>
          </a:p>
        </p:txBody>
      </p:sp>
    </p:spTree>
    <p:extLst>
      <p:ext uri="{BB962C8B-B14F-4D97-AF65-F5344CB8AC3E}">
        <p14:creationId xmlns:p14="http://schemas.microsoft.com/office/powerpoint/2010/main" val="163993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自适应的极大二分团枚举数据结构</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03</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C0BD0A23-06E2-40F0-A9DE-D9997D3A39D0}"/>
              </a:ext>
            </a:extLst>
          </p:cNvPr>
          <p:cNvSpPr/>
          <p:nvPr/>
        </p:nvSpPr>
        <p:spPr>
          <a:xfrm>
            <a:off x="323850" y="2232000"/>
            <a:ext cx="10296000" cy="2637069"/>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提出局部计算子图的优化方法（</a:t>
            </a:r>
            <a:r>
              <a:rPr lang="en-US" altLang="zh-CN" sz="2800" dirty="0">
                <a:solidFill>
                  <a:srgbClr val="FF0000"/>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a:t>
            </a:r>
            <a:endParaRPr lang="en-US" altLang="zh-CN" sz="28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基于位图的动态子图</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r>
              <a:rPr lang="en-US" altLang="zh-CN" sz="2800" dirty="0">
                <a:solidFill>
                  <a:srgbClr val="FF0000"/>
                </a:solidFill>
                <a:ea typeface="宋体" panose="02010600030101010101" pitchFamily="2" charset="-122"/>
                <a:cs typeface="Times New Roman" panose="02020603050405020304" pitchFamily="18" charset="0"/>
              </a:rPr>
              <a:t>BDS</a:t>
            </a:r>
            <a:r>
              <a:rPr lang="zh-CN" altLang="en-US" sz="28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28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2800" dirty="0">
                <a:solidFill>
                  <a:schemeClr val="tx1">
                    <a:lumMod val="75000"/>
                    <a:lumOff val="25000"/>
                  </a:schemeClr>
                </a:solidFill>
                <a:ea typeface="宋体" panose="02010600030101010101" pitchFamily="2" charset="-122"/>
              </a:rPr>
              <a:t>结合</a:t>
            </a:r>
            <a:r>
              <a:rPr lang="en-US" altLang="zh-CN" sz="2800" dirty="0">
                <a:solidFill>
                  <a:schemeClr val="tx1">
                    <a:lumMod val="75000"/>
                    <a:lumOff val="25000"/>
                  </a:schemeClr>
                </a:solidFill>
                <a:ea typeface="宋体" panose="02010600030101010101" pitchFamily="2" charset="-122"/>
              </a:rPr>
              <a:t>LCG</a:t>
            </a:r>
            <a:r>
              <a:rPr lang="zh-CN" altLang="en-US" sz="2800" dirty="0">
                <a:solidFill>
                  <a:schemeClr val="tx1">
                    <a:lumMod val="75000"/>
                    <a:lumOff val="25000"/>
                  </a:schemeClr>
                </a:solidFill>
                <a:ea typeface="宋体" panose="02010600030101010101" pitchFamily="2" charset="-122"/>
              </a:rPr>
              <a:t>和</a:t>
            </a:r>
            <a:r>
              <a:rPr lang="en-US" altLang="zh-CN" sz="2800" dirty="0">
                <a:solidFill>
                  <a:schemeClr val="tx1">
                    <a:lumMod val="75000"/>
                    <a:lumOff val="25000"/>
                  </a:schemeClr>
                </a:solidFill>
                <a:ea typeface="宋体" panose="02010600030101010101" pitchFamily="2" charset="-122"/>
              </a:rPr>
              <a:t>BDS</a:t>
            </a:r>
            <a:r>
              <a:rPr lang="zh-CN" altLang="en-US" sz="2800" dirty="0">
                <a:solidFill>
                  <a:schemeClr val="tx1">
                    <a:lumMod val="75000"/>
                    <a:lumOff val="25000"/>
                  </a:schemeClr>
                </a:solidFill>
                <a:ea typeface="宋体" panose="02010600030101010101" pitchFamily="2" charset="-122"/>
              </a:rPr>
              <a:t>方法，形成高效的</a:t>
            </a:r>
            <a:r>
              <a:rPr lang="en-US" altLang="zh-CN" sz="2800" dirty="0">
                <a:solidFill>
                  <a:srgbClr val="FF0000"/>
                </a:solidFill>
                <a:ea typeface="宋体" panose="02010600030101010101" pitchFamily="2" charset="-122"/>
              </a:rPr>
              <a:t>AdaMBE</a:t>
            </a:r>
            <a:r>
              <a:rPr lang="zh-CN" altLang="en-US" sz="2800" dirty="0">
                <a:solidFill>
                  <a:schemeClr val="tx1">
                    <a:lumMod val="75000"/>
                    <a:lumOff val="25000"/>
                  </a:schemeClr>
                </a:solidFill>
                <a:ea typeface="宋体" panose="02010600030101010101" pitchFamily="2" charset="-122"/>
              </a:rPr>
              <a:t>算法。该算法有效</a:t>
            </a:r>
            <a:r>
              <a:rPr lang="zh-CN" altLang="en-US" sz="2800" dirty="0">
                <a:solidFill>
                  <a:srgbClr val="1019FE"/>
                </a:solidFill>
                <a:ea typeface="宋体" panose="02010600030101010101" pitchFamily="2" charset="-122"/>
              </a:rPr>
              <a:t>解决极大二分团枚举问题中计算不规则、静态数据结构低效的挑战。</a:t>
            </a:r>
            <a:endParaRPr lang="en-US" altLang="zh-CN" sz="28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47846057-392C-4FB5-B994-840A3F964AE1}"/>
              </a:ext>
            </a:extLst>
          </p:cNvPr>
          <p:cNvSpPr>
            <a:spLocks noGrp="1"/>
          </p:cNvSpPr>
          <p:nvPr>
            <p:ph type="sldNum" sz="quarter" idx="12"/>
          </p:nvPr>
        </p:nvSpPr>
        <p:spPr/>
        <p:txBody>
          <a:bodyPr/>
          <a:lstStyle/>
          <a:p>
            <a:fld id="{FBACCE8E-693F-4A26-8C07-7C954F1ED21F}" type="slidenum">
              <a:rPr lang="zh-CN" altLang="en-US" smtClean="0"/>
              <a:t>33</a:t>
            </a:fld>
            <a:endParaRPr lang="zh-CN" altLang="en-US"/>
          </a:p>
        </p:txBody>
      </p:sp>
    </p:spTree>
    <p:extLst>
      <p:ext uri="{BB962C8B-B14F-4D97-AF65-F5344CB8AC3E}">
        <p14:creationId xmlns:p14="http://schemas.microsoft.com/office/powerpoint/2010/main" val="114819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29CD05D-C593-4233-976C-8F2750DAA374}"/>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C3ABAE7-5677-49F9-86A7-8F9619517617}"/>
              </a:ext>
            </a:extLst>
          </p:cNvPr>
          <p:cNvSpPr/>
          <p:nvPr/>
        </p:nvSpPr>
        <p:spPr>
          <a:xfrm>
            <a:off x="947999" y="1269000"/>
            <a:ext cx="10727533" cy="4256935"/>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4</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4400" dirty="0">
                <a:solidFill>
                  <a:schemeClr val="tx1">
                    <a:lumMod val="75000"/>
                    <a:lumOff val="25000"/>
                  </a:schemeClr>
                </a:solidFill>
                <a:latin typeface="等线" panose="02010600030101010101" pitchFamily="2" charset="-122"/>
                <a:ea typeface="黑体" panose="02010609060101010101" pitchFamily="49" charset="-122"/>
                <a:cs typeface="Arial" panose="020B0604020202020204" pitchFamily="34" charset="0"/>
              </a:rPr>
              <a:t>GPU</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研究背景与动机</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40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GMBE</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算法</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实验评估</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本章小结</a:t>
            </a:r>
            <a:endParaRPr lang="en-US" altLang="zh-CN" sz="48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8A1AC4FC-FF0A-4EA7-824F-376BB43326E9}"/>
              </a:ext>
            </a:extLst>
          </p:cNvPr>
          <p:cNvSpPr>
            <a:spLocks noGrp="1"/>
          </p:cNvSpPr>
          <p:nvPr>
            <p:ph type="sldNum" sz="quarter" idx="12"/>
          </p:nvPr>
        </p:nvSpPr>
        <p:spPr/>
        <p:txBody>
          <a:bodyPr/>
          <a:lstStyle/>
          <a:p>
            <a:fld id="{FBACCE8E-693F-4A26-8C07-7C954F1ED21F}" type="slidenum">
              <a:rPr lang="zh-CN" altLang="en-US" smtClean="0"/>
              <a:pPr/>
              <a:t>34</a:t>
            </a:fld>
            <a:endParaRPr lang="zh-CN" altLang="en-US" dirty="0"/>
          </a:p>
        </p:txBody>
      </p:sp>
    </p:spTree>
    <p:extLst>
      <p:ext uri="{BB962C8B-B14F-4D97-AF65-F5344CB8AC3E}">
        <p14:creationId xmlns:p14="http://schemas.microsoft.com/office/powerpoint/2010/main" val="2941399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9067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现代</a:t>
            </a:r>
            <a:r>
              <a:rPr lang="en-US" altLang="zh-CN" dirty="0">
                <a:latin typeface="宋体" panose="02010600030101010101" pitchFamily="2" charset="-122"/>
                <a:ea typeface="宋体" panose="02010600030101010101" pitchFamily="2" charset="-122"/>
              </a:rPr>
              <a:t>GPU</a:t>
            </a:r>
            <a:r>
              <a:rPr lang="zh-CN" altLang="en-US" dirty="0">
                <a:latin typeface="宋体" panose="02010600030101010101" pitchFamily="2" charset="-122"/>
                <a:ea typeface="宋体" panose="02010600030101010101" pitchFamily="2" charset="-122"/>
              </a:rPr>
              <a:t>架构和编程模型</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71" name="内容占位符 6">
            <a:extLst>
              <a:ext uri="{FF2B5EF4-FFF2-40B4-BE49-F238E27FC236}">
                <a16:creationId xmlns:a16="http://schemas.microsoft.com/office/drawing/2014/main" id="{93F1E0C4-5DB1-4ACC-93CF-E910C95CB4BE}"/>
              </a:ext>
            </a:extLst>
          </p:cNvPr>
          <p:cNvSpPr txBox="1">
            <a:spLocks/>
          </p:cNvSpPr>
          <p:nvPr/>
        </p:nvSpPr>
        <p:spPr>
          <a:xfrm>
            <a:off x="678187" y="1933101"/>
            <a:ext cx="5074928" cy="448634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en-US" altLang="zh-CN" sz="2000" b="1" dirty="0"/>
              <a:t>GPU</a:t>
            </a:r>
            <a:r>
              <a:rPr lang="zh-CN" altLang="en-US" sz="2000" b="1" dirty="0"/>
              <a:t>硬件架构</a:t>
            </a:r>
            <a:endParaRPr lang="en-US" altLang="zh-CN" sz="2000" b="1" dirty="0"/>
          </a:p>
          <a:p>
            <a:pPr marL="504000" lvl="1" indent="-342900">
              <a:lnSpc>
                <a:spcPct val="130000"/>
              </a:lnSpc>
              <a:spcBef>
                <a:spcPts val="0"/>
              </a:spcBef>
            </a:pPr>
            <a:r>
              <a:rPr lang="en-US" altLang="zh-CN" sz="1800" dirty="0"/>
              <a:t>1</a:t>
            </a:r>
            <a:r>
              <a:rPr lang="zh-CN" altLang="en-US" sz="1800" dirty="0"/>
              <a:t>块</a:t>
            </a:r>
            <a:r>
              <a:rPr lang="en-US" altLang="zh-CN" sz="1800" dirty="0"/>
              <a:t>GPU</a:t>
            </a:r>
            <a:r>
              <a:rPr lang="zh-CN" altLang="en-US" sz="1800" dirty="0"/>
              <a:t>包括全局内存、共享的</a:t>
            </a:r>
            <a:r>
              <a:rPr lang="en-US" altLang="zh-CN" sz="1800" dirty="0"/>
              <a:t>L2</a:t>
            </a:r>
            <a:r>
              <a:rPr lang="zh-CN" altLang="en-US" sz="1800" dirty="0"/>
              <a:t>缓存以及大量流处理器</a:t>
            </a:r>
            <a:r>
              <a:rPr lang="en-US" altLang="zh-CN" sz="1800" dirty="0"/>
              <a:t>SM</a:t>
            </a:r>
          </a:p>
          <a:p>
            <a:pPr marL="504000" lvl="1" indent="-342900">
              <a:lnSpc>
                <a:spcPct val="130000"/>
              </a:lnSpc>
              <a:spcBef>
                <a:spcPts val="0"/>
              </a:spcBef>
            </a:pPr>
            <a:r>
              <a:rPr lang="zh-CN" altLang="en-US" sz="1800" dirty="0"/>
              <a:t>每个流处理器</a:t>
            </a:r>
            <a:r>
              <a:rPr lang="en-US" altLang="zh-CN" sz="1800" dirty="0"/>
              <a:t>SM</a:t>
            </a:r>
            <a:r>
              <a:rPr lang="zh-CN" altLang="en-US" sz="1800" dirty="0"/>
              <a:t>包含单独的 </a:t>
            </a:r>
            <a:r>
              <a:rPr lang="en-US" altLang="zh-CN" sz="1800" dirty="0"/>
              <a:t>L1 </a:t>
            </a:r>
            <a:r>
              <a:rPr lang="zh-CN" altLang="en-US" sz="1800" dirty="0"/>
              <a:t>缓存、共享内存以及多个轻量级计算核心。</a:t>
            </a:r>
            <a:endParaRPr lang="en-US" altLang="zh-CN" sz="1800" dirty="0"/>
          </a:p>
          <a:p>
            <a:pPr>
              <a:lnSpc>
                <a:spcPct val="130000"/>
              </a:lnSpc>
              <a:spcBef>
                <a:spcPts val="0"/>
              </a:spcBef>
              <a:buFont typeface="Wingdings" panose="05000000000000000000" pitchFamily="2" charset="2"/>
              <a:buChar char="Ø"/>
            </a:pPr>
            <a:r>
              <a:rPr lang="en-US" altLang="zh-CN" sz="2000" b="1" dirty="0"/>
              <a:t> CUDA</a:t>
            </a:r>
            <a:r>
              <a:rPr lang="zh-CN" altLang="en-US" sz="2000" b="1" dirty="0"/>
              <a:t>软件编程模型</a:t>
            </a:r>
          </a:p>
          <a:p>
            <a:pPr marL="504000" lvl="1" indent="-342000">
              <a:lnSpc>
                <a:spcPct val="130000"/>
              </a:lnSpc>
              <a:spcBef>
                <a:spcPts val="0"/>
              </a:spcBef>
            </a:pPr>
            <a:r>
              <a:rPr lang="zh-CN" altLang="en-US" sz="1800" dirty="0"/>
              <a:t>将</a:t>
            </a:r>
            <a:r>
              <a:rPr lang="en-US" altLang="zh-CN" sz="1800" dirty="0"/>
              <a:t>GPU</a:t>
            </a:r>
            <a:r>
              <a:rPr lang="zh-CN" altLang="en-US" sz="1800" dirty="0"/>
              <a:t>内核划分为多个线程网，每个线程网包含多个线程块，每个线程块包括多个线程，并在执行期间分配给一个流处理器。</a:t>
            </a:r>
            <a:endParaRPr lang="en-US" altLang="zh-CN" sz="1800" dirty="0"/>
          </a:p>
          <a:p>
            <a:pPr marL="504000" lvl="1" indent="-342000">
              <a:lnSpc>
                <a:spcPct val="130000"/>
              </a:lnSpc>
              <a:spcBef>
                <a:spcPts val="0"/>
              </a:spcBef>
            </a:pPr>
            <a:r>
              <a:rPr lang="zh-CN" altLang="en-US" sz="1800" dirty="0"/>
              <a:t>流处理器将</a:t>
            </a:r>
            <a:r>
              <a:rPr lang="en-US" altLang="zh-CN" sz="1800" dirty="0"/>
              <a:t>32</a:t>
            </a:r>
            <a:r>
              <a:rPr lang="zh-CN" altLang="en-US" sz="1800" dirty="0"/>
              <a:t>个并行线程分组成一个线程束（</a:t>
            </a:r>
            <a:r>
              <a:rPr lang="en-US" altLang="zh-CN" sz="1800" dirty="0"/>
              <a:t>Warp</a:t>
            </a:r>
            <a:r>
              <a:rPr lang="zh-CN" altLang="en-US" sz="1800" dirty="0"/>
              <a:t>），并同时执行多个线程束。</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编程指南</a:t>
            </a:r>
          </a:p>
          <a:p>
            <a:pPr marL="504000" lvl="1" indent="-342000">
              <a:lnSpc>
                <a:spcPct val="130000"/>
              </a:lnSpc>
              <a:spcBef>
                <a:spcPts val="0"/>
              </a:spcBef>
            </a:pPr>
            <a:r>
              <a:rPr lang="zh-CN" altLang="en-US" sz="1800" dirty="0">
                <a:solidFill>
                  <a:srgbClr val="1019FE"/>
                </a:solidFill>
              </a:rPr>
              <a:t>减少动态内存分配。</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减少线程分歧。</a:t>
            </a:r>
            <a:endParaRPr lang="en-US" altLang="zh-CN" sz="1800" dirty="0">
              <a:solidFill>
                <a:srgbClr val="1019FE"/>
              </a:solidFill>
            </a:endParaRPr>
          </a:p>
          <a:p>
            <a:pPr marL="504000" lvl="1" indent="-342000">
              <a:lnSpc>
                <a:spcPct val="130000"/>
              </a:lnSpc>
              <a:spcBef>
                <a:spcPts val="0"/>
              </a:spcBef>
            </a:pPr>
            <a:r>
              <a:rPr lang="zh-CN" altLang="en-US" sz="1800" dirty="0">
                <a:solidFill>
                  <a:srgbClr val="1019FE"/>
                </a:solidFill>
              </a:rPr>
              <a:t>平衡大量负载。</a:t>
            </a:r>
            <a:endParaRPr lang="en-US" altLang="zh-CN" sz="1800" dirty="0">
              <a:solidFill>
                <a:srgbClr val="1019FE"/>
              </a:solidFill>
            </a:endParaRPr>
          </a:p>
        </p:txBody>
      </p:sp>
      <p:pic>
        <p:nvPicPr>
          <p:cNvPr id="3" name="图片 2">
            <a:extLst>
              <a:ext uri="{FF2B5EF4-FFF2-40B4-BE49-F238E27FC236}">
                <a16:creationId xmlns:a16="http://schemas.microsoft.com/office/drawing/2014/main" id="{B4087A38-D9DF-401D-9A61-EC7B6BB98722}"/>
              </a:ext>
            </a:extLst>
          </p:cNvPr>
          <p:cNvPicPr>
            <a:picLocks noChangeAspect="1"/>
          </p:cNvPicPr>
          <p:nvPr/>
        </p:nvPicPr>
        <p:blipFill>
          <a:blip r:embed="rId2"/>
          <a:stretch>
            <a:fillRect/>
          </a:stretch>
        </p:blipFill>
        <p:spPr>
          <a:xfrm>
            <a:off x="6655618" y="1043842"/>
            <a:ext cx="5212532" cy="5651482"/>
          </a:xfrm>
          <a:prstGeom prst="rect">
            <a:avLst/>
          </a:prstGeom>
        </p:spPr>
      </p:pic>
      <p:sp>
        <p:nvSpPr>
          <p:cNvPr id="9" name="灯片编号占位符 8">
            <a:extLst>
              <a:ext uri="{FF2B5EF4-FFF2-40B4-BE49-F238E27FC236}">
                <a16:creationId xmlns:a16="http://schemas.microsoft.com/office/drawing/2014/main" id="{13B209E1-2DE4-4564-AC5D-F31BA67FD1FC}"/>
              </a:ext>
            </a:extLst>
          </p:cNvPr>
          <p:cNvSpPr>
            <a:spLocks noGrp="1"/>
          </p:cNvSpPr>
          <p:nvPr>
            <p:ph type="sldNum" sz="quarter" idx="12"/>
          </p:nvPr>
        </p:nvSpPr>
        <p:spPr/>
        <p:txBody>
          <a:bodyPr/>
          <a:lstStyle/>
          <a:p>
            <a:fld id="{FBACCE8E-693F-4A26-8C07-7C954F1ED21F}" type="slidenum">
              <a:rPr lang="zh-CN" altLang="en-US" smtClean="0"/>
              <a:t>35</a:t>
            </a:fld>
            <a:endParaRPr lang="zh-CN" altLang="en-US"/>
          </a:p>
        </p:txBody>
      </p:sp>
    </p:spTree>
    <p:extLst>
      <p:ext uri="{BB962C8B-B14F-4D97-AF65-F5344CB8AC3E}">
        <p14:creationId xmlns:p14="http://schemas.microsoft.com/office/powerpoint/2010/main" val="3737018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0" y="295237"/>
            <a:ext cx="9603095"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研究背景与动机</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8699306" cy="969496"/>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spcAft>
                <a:spcPts val="600"/>
              </a:spcAft>
            </a:pPr>
            <a:r>
              <a:rPr lang="zh-CN" altLang="en-US" dirty="0">
                <a:latin typeface="宋体" panose="02010600030101010101" pitchFamily="2" charset="-122"/>
                <a:ea typeface="宋体" panose="02010600030101010101" pitchFamily="2" charset="-122"/>
              </a:rPr>
              <a:t>研究动机</a:t>
            </a:r>
            <a:endParaRPr lang="en-US" altLang="zh-CN" dirty="0">
              <a:latin typeface="宋体" panose="02010600030101010101" pitchFamily="2" charset="-122"/>
              <a:ea typeface="宋体" panose="02010600030101010101" pitchFamily="2" charset="-122"/>
            </a:endParaRPr>
          </a:p>
          <a:p>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GPU </a:t>
            </a:r>
            <a:r>
              <a:rPr lang="zh-CN" altLang="en-US" sz="2400" dirty="0">
                <a:latin typeface="仿宋" panose="02010609060101010101" pitchFamily="49" charset="-122"/>
                <a:ea typeface="仿宋" panose="02010609060101010101" pitchFamily="49" charset="-122"/>
              </a:rPr>
              <a:t>上实现高效的极大二分团枚举面临如下挑战：</a:t>
            </a:r>
            <a:endParaRPr lang="zh-CN" altLang="en-US" sz="2000" dirty="0">
              <a:solidFill>
                <a:schemeClr val="tx1">
                  <a:alpha val="20000"/>
                </a:schemeClr>
              </a:solidFill>
              <a:latin typeface="仿宋" panose="02010609060101010101" pitchFamily="49" charset="-122"/>
              <a:ea typeface="仿宋" panose="02010609060101010101" pitchFamily="49" charset="-122"/>
            </a:endParaRPr>
          </a:p>
        </p:txBody>
      </p:sp>
      <p:grpSp>
        <p:nvGrpSpPr>
          <p:cNvPr id="2" name="组合 1">
            <a:extLst>
              <a:ext uri="{FF2B5EF4-FFF2-40B4-BE49-F238E27FC236}">
                <a16:creationId xmlns:a16="http://schemas.microsoft.com/office/drawing/2014/main" id="{EAB5EA1A-8750-4D5B-8AA7-AE39FB257571}"/>
              </a:ext>
            </a:extLst>
          </p:cNvPr>
          <p:cNvGrpSpPr/>
          <p:nvPr/>
        </p:nvGrpSpPr>
        <p:grpSpPr>
          <a:xfrm>
            <a:off x="914188" y="2493512"/>
            <a:ext cx="2896745" cy="3123041"/>
            <a:chOff x="760855" y="2493512"/>
            <a:chExt cx="2896745" cy="3123041"/>
          </a:xfrm>
        </p:grpSpPr>
        <p:sp>
          <p:nvSpPr>
            <p:cNvPr id="15" name="矩形 14">
              <a:extLst>
                <a:ext uri="{FF2B5EF4-FFF2-40B4-BE49-F238E27FC236}">
                  <a16:creationId xmlns:a16="http://schemas.microsoft.com/office/drawing/2014/main" id="{90B6FD25-9814-4F96-AE3C-FB1691951593}"/>
                </a:ext>
              </a:extLst>
            </p:cNvPr>
            <p:cNvSpPr/>
            <p:nvPr/>
          </p:nvSpPr>
          <p:spPr>
            <a:xfrm>
              <a:off x="760855"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8" y="2568861"/>
              <a:ext cx="1852866"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内存短缺</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8"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现有算法在枚举过程中会</a:t>
              </a:r>
              <a:r>
                <a:rPr lang="zh-CN" altLang="en-US" sz="2000" dirty="0">
                  <a:solidFill>
                    <a:srgbClr val="1019FE"/>
                  </a:solidFill>
                  <a:latin typeface="微软雅黑" panose="020B0503020204020204" pitchFamily="34" charset="-122"/>
                  <a:ea typeface="微软雅黑" panose="020B0503020204020204" pitchFamily="34" charset="-122"/>
                </a:rPr>
                <a:t>动态生成和释放枚举节点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。为了避免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上的动态内存分配，需要</a:t>
              </a:r>
              <a:r>
                <a:rPr lang="zh-CN" altLang="en-US" sz="2000" dirty="0">
                  <a:solidFill>
                    <a:srgbClr val="1019FE"/>
                  </a:solidFill>
                  <a:latin typeface="微软雅黑" panose="020B0503020204020204" pitchFamily="34" charset="-122"/>
                  <a:ea typeface="微软雅黑" panose="020B0503020204020204" pitchFamily="34" charset="-122"/>
                </a:rPr>
                <a:t>预分配大量内存</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，造成内存短缺。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D263DC4B-5A94-4D75-8CEB-4CF872908A2D}"/>
              </a:ext>
            </a:extLst>
          </p:cNvPr>
          <p:cNvGrpSpPr/>
          <p:nvPr/>
        </p:nvGrpSpPr>
        <p:grpSpPr>
          <a:xfrm>
            <a:off x="4647628" y="2493512"/>
            <a:ext cx="2896745" cy="3123041"/>
            <a:chOff x="4490017" y="2493512"/>
            <a:chExt cx="2896745" cy="3123041"/>
          </a:xfrm>
        </p:grpSpPr>
        <p:sp>
          <p:nvSpPr>
            <p:cNvPr id="112" name="矩形 111">
              <a:extLst>
                <a:ext uri="{FF2B5EF4-FFF2-40B4-BE49-F238E27FC236}">
                  <a16:creationId xmlns:a16="http://schemas.microsoft.com/office/drawing/2014/main" id="{83669048-4300-4EEC-90EE-F897F7D12228}"/>
                </a:ext>
              </a:extLst>
            </p:cNvPr>
            <p:cNvSpPr/>
            <p:nvPr/>
          </p:nvSpPr>
          <p:spPr>
            <a:xfrm>
              <a:off x="4490017"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3CA1CFE4-FAE9-49BB-BD77-06685B7EDE83}"/>
                </a:ext>
              </a:extLst>
            </p:cNvPr>
            <p:cNvSpPr/>
            <p:nvPr/>
          </p:nvSpPr>
          <p:spPr>
            <a:xfrm>
              <a:off x="4643349" y="2568861"/>
              <a:ext cx="2287720"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）线程分歧</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4" name="文本框 113">
              <a:extLst>
                <a:ext uri="{FF2B5EF4-FFF2-40B4-BE49-F238E27FC236}">
                  <a16:creationId xmlns:a16="http://schemas.microsoft.com/office/drawing/2014/main" id="{FF7FED6B-D8BA-41BD-9454-2BD45FF7D15C}"/>
                </a:ext>
              </a:extLst>
            </p:cNvPr>
            <p:cNvSpPr txBox="1"/>
            <p:nvPr/>
          </p:nvSpPr>
          <p:spPr>
            <a:xfrm>
              <a:off x="4643350" y="3119079"/>
              <a:ext cx="2504874" cy="2454005"/>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现有算法涉及</a:t>
              </a:r>
              <a:r>
                <a:rPr lang="zh-CN" altLang="en-US" sz="2000" dirty="0">
                  <a:solidFill>
                    <a:srgbClr val="1019FE"/>
                  </a:solidFill>
                  <a:latin typeface="微软雅黑" panose="020B0503020204020204" pitchFamily="34" charset="-122"/>
                  <a:ea typeface="微软雅黑" panose="020B0503020204020204" pitchFamily="34" charset="-122"/>
                </a:rPr>
                <a:t>大量的分支语句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，同时现有的优化方法通常会</a:t>
              </a:r>
              <a:r>
                <a:rPr lang="zh-CN" altLang="en-US" sz="2000" dirty="0">
                  <a:solidFill>
                    <a:srgbClr val="1019FE"/>
                  </a:solidFill>
                  <a:latin typeface="微软雅黑" panose="020B0503020204020204" pitchFamily="34" charset="-122"/>
                  <a:ea typeface="微软雅黑" panose="020B0503020204020204" pitchFamily="34" charset="-122"/>
                </a:rPr>
                <a:t>引入额外的判断语句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来对搜索空间进行剪枝，造成线程分歧问题。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C6B09B78-44C5-445D-8063-AA786E62B0E7}"/>
              </a:ext>
            </a:extLst>
          </p:cNvPr>
          <p:cNvGrpSpPr/>
          <p:nvPr/>
        </p:nvGrpSpPr>
        <p:grpSpPr>
          <a:xfrm>
            <a:off x="8381067" y="2493512"/>
            <a:ext cx="2896745" cy="3123041"/>
            <a:chOff x="8219179" y="2493512"/>
            <a:chExt cx="2896745" cy="3123041"/>
          </a:xfrm>
        </p:grpSpPr>
        <p:sp>
          <p:nvSpPr>
            <p:cNvPr id="115" name="矩形 114">
              <a:extLst>
                <a:ext uri="{FF2B5EF4-FFF2-40B4-BE49-F238E27FC236}">
                  <a16:creationId xmlns:a16="http://schemas.microsoft.com/office/drawing/2014/main" id="{E3489301-0AAE-4054-96C4-D4C41064DA8D}"/>
                </a:ext>
              </a:extLst>
            </p:cNvPr>
            <p:cNvSpPr/>
            <p:nvPr/>
          </p:nvSpPr>
          <p:spPr>
            <a:xfrm>
              <a:off x="8219179" y="2493512"/>
              <a:ext cx="2896745" cy="31230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32DE1E35-9CCE-491B-82C4-07E6F98ACDBB}"/>
                </a:ext>
              </a:extLst>
            </p:cNvPr>
            <p:cNvSpPr/>
            <p:nvPr/>
          </p:nvSpPr>
          <p:spPr>
            <a:xfrm>
              <a:off x="8372512" y="2568861"/>
              <a:ext cx="2234528" cy="461665"/>
            </a:xfrm>
            <a:prstGeom prst="rect">
              <a:avLst/>
            </a:prstGeom>
          </p:spPr>
          <p:txBody>
            <a:bodyPr wrap="square">
              <a:spAutoFit/>
            </a:bodyPr>
            <a:lstStyle/>
            <a:p>
              <a:pPr>
                <a:defRPr/>
              </a:pPr>
              <a:r>
                <a:rPr lang="en-US" altLang="zh-CN" sz="2400" dirty="0">
                  <a:solidFill>
                    <a:srgbClr val="C00000"/>
                  </a:solidFill>
                  <a:latin typeface="黑体" panose="02010609060101010101" pitchFamily="49" charset="-122"/>
                  <a:ea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）负载不均</a:t>
              </a:r>
              <a:endParaRPr lang="en-US" altLang="zh-CN" sz="2400" dirty="0">
                <a:solidFill>
                  <a:srgbClr val="C00000"/>
                </a:solidFill>
                <a:latin typeface="黑体" panose="02010609060101010101" pitchFamily="49" charset="-122"/>
                <a:ea typeface="黑体" panose="02010609060101010101" pitchFamily="49" charset="-122"/>
              </a:endParaRPr>
            </a:p>
          </p:txBody>
        </p:sp>
        <p:sp>
          <p:nvSpPr>
            <p:cNvPr id="117" name="文本框 116">
              <a:extLst>
                <a:ext uri="{FF2B5EF4-FFF2-40B4-BE49-F238E27FC236}">
                  <a16:creationId xmlns:a16="http://schemas.microsoft.com/office/drawing/2014/main" id="{9817B0E2-4808-4977-89AF-A525058C0E93}"/>
                </a:ext>
              </a:extLst>
            </p:cNvPr>
            <p:cNvSpPr txBox="1"/>
            <p:nvPr/>
          </p:nvSpPr>
          <p:spPr>
            <a:xfrm>
              <a:off x="8372512" y="3119079"/>
              <a:ext cx="2504874" cy="205389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在极大二分团枚举问题中，不同的</a:t>
              </a:r>
              <a:r>
                <a:rPr lang="zh-CN" altLang="en-US" sz="2000" dirty="0">
                  <a:solidFill>
                    <a:srgbClr val="1019FE"/>
                  </a:solidFill>
                  <a:latin typeface="微软雅黑" panose="020B0503020204020204" pitchFamily="34" charset="-122"/>
                  <a:ea typeface="微软雅黑" panose="020B0503020204020204" pitchFamily="34" charset="-122"/>
                </a:rPr>
                <a:t>子枚举树和枚举节点之间的计算差异性</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导致了负载不均的问题。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灯片编号占位符 10">
            <a:extLst>
              <a:ext uri="{FF2B5EF4-FFF2-40B4-BE49-F238E27FC236}">
                <a16:creationId xmlns:a16="http://schemas.microsoft.com/office/drawing/2014/main" id="{C9949FED-D4CB-46CE-82C0-BF72D8DCB827}"/>
              </a:ext>
            </a:extLst>
          </p:cNvPr>
          <p:cNvSpPr>
            <a:spLocks noGrp="1"/>
          </p:cNvSpPr>
          <p:nvPr>
            <p:ph type="sldNum" sz="quarter" idx="12"/>
          </p:nvPr>
        </p:nvSpPr>
        <p:spPr/>
        <p:txBody>
          <a:bodyPr/>
          <a:lstStyle/>
          <a:p>
            <a:fld id="{FBACCE8E-693F-4A26-8C07-7C954F1ED21F}" type="slidenum">
              <a:rPr lang="zh-CN" altLang="en-US" smtClean="0"/>
              <a:t>36</a:t>
            </a:fld>
            <a:endParaRPr lang="zh-CN" altLang="en-US"/>
          </a:p>
        </p:txBody>
      </p:sp>
    </p:spTree>
    <p:extLst>
      <p:ext uri="{BB962C8B-B14F-4D97-AF65-F5344CB8AC3E}">
        <p14:creationId xmlns:p14="http://schemas.microsoft.com/office/powerpoint/2010/main" val="26210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基于枚举节点重用的迭代方法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112" name="内容占位符 6">
            <a:extLst>
              <a:ext uri="{FF2B5EF4-FFF2-40B4-BE49-F238E27FC236}">
                <a16:creationId xmlns:a16="http://schemas.microsoft.com/office/drawing/2014/main" id="{94FD7450-362B-49A1-985B-DFAE030F33BC}"/>
              </a:ext>
            </a:extLst>
          </p:cNvPr>
          <p:cNvSpPr txBox="1">
            <a:spLocks/>
          </p:cNvSpPr>
          <p:nvPr/>
        </p:nvSpPr>
        <p:spPr>
          <a:xfrm>
            <a:off x="678188" y="2104173"/>
            <a:ext cx="2432564" cy="1919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r>
              <a:rPr lang="en-US" altLang="zh-CN" sz="2000" b="1" dirty="0"/>
              <a:t> </a:t>
            </a:r>
            <a:endParaRPr lang="en-US" altLang="zh-CN" sz="2000" b="1" dirty="0">
              <a:solidFill>
                <a:schemeClr val="tx1"/>
              </a:solidFill>
            </a:endParaRPr>
          </a:p>
          <a:p>
            <a:pPr marL="504000" lvl="1" indent="-342900">
              <a:lnSpc>
                <a:spcPct val="130000"/>
              </a:lnSpc>
              <a:spcBef>
                <a:spcPts val="0"/>
              </a:spcBef>
            </a:pPr>
            <a:r>
              <a:rPr lang="zh-CN" altLang="en-US" sz="2000" dirty="0">
                <a:solidFill>
                  <a:schemeClr val="tx1"/>
                </a:solidFill>
                <a:latin typeface="等线" panose="02010600030101010101" pitchFamily="2" charset="-122"/>
              </a:rPr>
              <a:t>枚举树中子节点内的顶点总是其父节点内顶点的子集。</a:t>
            </a:r>
          </a:p>
        </p:txBody>
      </p:sp>
      <p:pic>
        <p:nvPicPr>
          <p:cNvPr id="2" name="图片 1">
            <a:extLst>
              <a:ext uri="{FF2B5EF4-FFF2-40B4-BE49-F238E27FC236}">
                <a16:creationId xmlns:a16="http://schemas.microsoft.com/office/drawing/2014/main" id="{8FADD047-3C2B-48AE-90DD-AE7FCFA3CEF1}"/>
              </a:ext>
            </a:extLst>
          </p:cNvPr>
          <p:cNvPicPr>
            <a:picLocks noChangeAspect="1"/>
          </p:cNvPicPr>
          <p:nvPr/>
        </p:nvPicPr>
        <p:blipFill>
          <a:blip r:embed="rId2"/>
          <a:stretch>
            <a:fillRect/>
          </a:stretch>
        </p:blipFill>
        <p:spPr>
          <a:xfrm>
            <a:off x="6046800" y="2162646"/>
            <a:ext cx="5941448" cy="3668608"/>
          </a:xfrm>
          <a:prstGeom prst="rect">
            <a:avLst/>
          </a:prstGeom>
        </p:spPr>
      </p:pic>
      <p:pic>
        <p:nvPicPr>
          <p:cNvPr id="13" name="图片 12">
            <a:extLst>
              <a:ext uri="{FF2B5EF4-FFF2-40B4-BE49-F238E27FC236}">
                <a16:creationId xmlns:a16="http://schemas.microsoft.com/office/drawing/2014/main" id="{CB3FCF2D-BF60-4F3C-879B-EC4BBC59D2F0}"/>
              </a:ext>
            </a:extLst>
          </p:cNvPr>
          <p:cNvPicPr>
            <a:picLocks noChangeAspect="1"/>
          </p:cNvPicPr>
          <p:nvPr/>
        </p:nvPicPr>
        <p:blipFill>
          <a:blip r:embed="rId3"/>
          <a:stretch>
            <a:fillRect/>
          </a:stretch>
        </p:blipFill>
        <p:spPr>
          <a:xfrm>
            <a:off x="3110752" y="2452717"/>
            <a:ext cx="2432570" cy="1512529"/>
          </a:xfrm>
          <a:prstGeom prst="rect">
            <a:avLst/>
          </a:prstGeom>
        </p:spPr>
      </p:pic>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60855" y="4076222"/>
            <a:ext cx="3854056" cy="21009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sz="2000" dirty="0"/>
              <a:t>我们为根节点分配内存，并</a:t>
            </a:r>
            <a:r>
              <a:rPr lang="zh-CN" altLang="en-US" sz="2000" dirty="0">
                <a:solidFill>
                  <a:srgbClr val="1019FE"/>
                </a:solidFill>
              </a:rPr>
              <a:t>重复利用这块内存</a:t>
            </a:r>
            <a:r>
              <a:rPr lang="zh-CN" altLang="en-US" sz="2000" dirty="0"/>
              <a:t>来生成子树中的所有节点，从而显著</a:t>
            </a:r>
            <a:r>
              <a:rPr lang="zh-CN" altLang="en-US" sz="2000" dirty="0">
                <a:solidFill>
                  <a:srgbClr val="FF0000"/>
                </a:solidFill>
              </a:rPr>
              <a:t>减少了内存使用量</a:t>
            </a:r>
            <a:r>
              <a:rPr lang="zh-CN" altLang="en-US" sz="2000" dirty="0"/>
              <a:t>。</a:t>
            </a:r>
            <a:endParaRPr lang="en-US" altLang="zh-CN" sz="2000" dirty="0"/>
          </a:p>
        </p:txBody>
      </p:sp>
      <p:sp>
        <p:nvSpPr>
          <p:cNvPr id="9" name="灯片编号占位符 8">
            <a:extLst>
              <a:ext uri="{FF2B5EF4-FFF2-40B4-BE49-F238E27FC236}">
                <a16:creationId xmlns:a16="http://schemas.microsoft.com/office/drawing/2014/main" id="{8DCEA95F-4CF2-4D55-BE5F-5ED0942B5777}"/>
              </a:ext>
            </a:extLst>
          </p:cNvPr>
          <p:cNvSpPr>
            <a:spLocks noGrp="1"/>
          </p:cNvSpPr>
          <p:nvPr>
            <p:ph type="sldNum" sz="quarter" idx="12"/>
          </p:nvPr>
        </p:nvSpPr>
        <p:spPr/>
        <p:txBody>
          <a:bodyPr/>
          <a:lstStyle/>
          <a:p>
            <a:fld id="{FBACCE8E-693F-4A26-8C07-7C954F1ED21F}" type="slidenum">
              <a:rPr lang="zh-CN" altLang="en-US" smtClean="0"/>
              <a:t>37</a:t>
            </a:fld>
            <a:endParaRPr lang="zh-CN" altLang="en-US"/>
          </a:p>
        </p:txBody>
      </p:sp>
    </p:spTree>
    <p:extLst>
      <p:ext uri="{BB962C8B-B14F-4D97-AF65-F5344CB8AC3E}">
        <p14:creationId xmlns:p14="http://schemas.microsoft.com/office/powerpoint/2010/main" val="929665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局部邻居数量感知的剪枝方法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局部邻居数量作为一个</a:t>
            </a:r>
            <a:r>
              <a:rPr lang="zh-CN" altLang="en-US" dirty="0">
                <a:solidFill>
                  <a:srgbClr val="FF0000"/>
                </a:solidFill>
              </a:rPr>
              <a:t>必要的中间结果</a:t>
            </a:r>
            <a:r>
              <a:rPr lang="zh-CN" altLang="en-US" dirty="0"/>
              <a:t>，可以用于剪枝。</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如果已遍历的子节点弹出后，</a:t>
            </a:r>
            <a:r>
              <a:rPr lang="zh-CN" altLang="en-US" dirty="0">
                <a:solidFill>
                  <a:srgbClr val="1019FE"/>
                </a:solidFill>
              </a:rPr>
              <a:t>候选顶点的局部邻居数量没有发生变化</a:t>
            </a:r>
            <a:r>
              <a:rPr lang="zh-CN" altLang="en-US" dirty="0"/>
              <a:t>，我们将提前剪枝由这些候选顶点产生的无效节点。这种方法通过同时检查多个局部邻居数量来</a:t>
            </a:r>
            <a:r>
              <a:rPr lang="zh-CN" altLang="en-US" dirty="0">
                <a:solidFill>
                  <a:srgbClr val="FF0000"/>
                </a:solidFill>
              </a:rPr>
              <a:t>减少线程分歧</a:t>
            </a:r>
            <a:r>
              <a:rPr lang="zh-CN" altLang="en-US" dirty="0"/>
              <a:t>。</a:t>
            </a:r>
            <a:endParaRPr lang="en-US" altLang="zh-CN" sz="2000" dirty="0"/>
          </a:p>
        </p:txBody>
      </p:sp>
      <p:pic>
        <p:nvPicPr>
          <p:cNvPr id="17" name="图片 16">
            <a:extLst>
              <a:ext uri="{FF2B5EF4-FFF2-40B4-BE49-F238E27FC236}">
                <a16:creationId xmlns:a16="http://schemas.microsoft.com/office/drawing/2014/main" id="{34CB9AF9-40D1-4DEB-AF66-2F7D810251EC}"/>
              </a:ext>
            </a:extLst>
          </p:cNvPr>
          <p:cNvPicPr>
            <a:picLocks noChangeAspect="1"/>
          </p:cNvPicPr>
          <p:nvPr/>
        </p:nvPicPr>
        <p:blipFill>
          <a:blip r:embed="rId2"/>
          <a:stretch>
            <a:fillRect/>
          </a:stretch>
        </p:blipFill>
        <p:spPr>
          <a:xfrm>
            <a:off x="6630286" y="1120059"/>
            <a:ext cx="4842048" cy="4587636"/>
          </a:xfrm>
          <a:prstGeom prst="rect">
            <a:avLst/>
          </a:prstGeom>
        </p:spPr>
      </p:pic>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A63B9E43-F3C5-4708-8C17-0829CA9C4266}"/>
                  </a:ext>
                </a:extLst>
              </p:cNvPr>
              <p:cNvSpPr/>
              <p:nvPr/>
            </p:nvSpPr>
            <p:spPr>
              <a:xfrm>
                <a:off x="6804285" y="5784780"/>
                <a:ext cx="4659464" cy="830997"/>
              </a:xfrm>
              <a:prstGeom prst="rect">
                <a:avLst/>
              </a:prstGeom>
            </p:spPr>
            <p:txBody>
              <a:bodyPr wrap="square">
                <a:spAutoFit/>
              </a:bodyPr>
              <a:lstStyle/>
              <a:p>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主动通过在节点𝑟上移除无用的候选顶点</a:t>
                </a:r>
                <a14:m>
                  <m:oMath xmlns:m="http://schemas.openxmlformats.org/officeDocument/2006/math">
                    <m:sSub>
                      <m:sSubPr>
                        <m:ctrlPr>
                          <a:rPr lang="en-US" altLang="zh-CN" sz="1600" b="0" i="1" smtClean="0">
                            <a:solidFill>
                              <a:schemeClr val="bg1">
                                <a:lumMod val="50000"/>
                              </a:schemeClr>
                            </a:solidFill>
                            <a:latin typeface="Cambria Math" panose="02040503050406030204" pitchFamily="18" charset="0"/>
                          </a:rPr>
                        </m:ctrlPr>
                      </m:sSubPr>
                      <m:e>
                        <m:r>
                          <a:rPr lang="en-US" altLang="zh-CN" sz="1600" b="0" i="1" smtClean="0">
                            <a:solidFill>
                              <a:schemeClr val="bg1">
                                <a:lumMod val="50000"/>
                              </a:schemeClr>
                            </a:solidFill>
                            <a:latin typeface="Cambria Math" panose="02040503050406030204" pitchFamily="18" charset="0"/>
                          </a:rPr>
                          <m:t>𝑣</m:t>
                        </m:r>
                      </m:e>
                      <m:sub>
                        <m:r>
                          <a:rPr lang="en-US" altLang="zh-CN" sz="1600" b="0" i="1" smtClean="0">
                            <a:solidFill>
                              <a:schemeClr val="bg1">
                                <a:lumMod val="50000"/>
                              </a:schemeClr>
                            </a:solidFill>
                            <a:latin typeface="Cambria Math" panose="02040503050406030204" pitchFamily="18" charset="0"/>
                          </a:rPr>
                          <m:t>4</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来主动地删除节点</a:t>
                </a:r>
                <a14:m>
                  <m:oMath xmlns:m="http://schemas.openxmlformats.org/officeDocument/2006/math">
                    <m:sSub>
                      <m:sSubPr>
                        <m:ctrlPr>
                          <a:rPr lang="en-US" altLang="zh-CN" sz="1600" b="0" i="1" smtClean="0">
                            <a:solidFill>
                              <a:schemeClr val="bg1">
                                <a:lumMod val="50000"/>
                              </a:schemeClr>
                            </a:solidFill>
                            <a:latin typeface="Cambria Math" panose="02040503050406030204" pitchFamily="18" charset="0"/>
                          </a:rPr>
                        </m:ctrlPr>
                      </m:sSubPr>
                      <m:e>
                        <m:r>
                          <a:rPr lang="en-US" altLang="zh-CN" sz="1600" b="0" i="1" smtClean="0">
                            <a:solidFill>
                              <a:schemeClr val="bg1">
                                <a:lumMod val="50000"/>
                              </a:schemeClr>
                            </a:solidFill>
                            <a:latin typeface="Cambria Math" panose="02040503050406030204" pitchFamily="18" charset="0"/>
                          </a:rPr>
                          <m:t>𝑡</m:t>
                        </m:r>
                      </m:e>
                      <m:sub>
                        <m:r>
                          <a:rPr lang="en-US" altLang="zh-CN" sz="1600" b="0" i="1" smtClean="0">
                            <a:solidFill>
                              <a:schemeClr val="bg1">
                                <a:lumMod val="50000"/>
                              </a:schemeClr>
                            </a:solidFill>
                            <a:latin typeface="Cambria Math" panose="02040503050406030204" pitchFamily="18" charset="0"/>
                          </a:rPr>
                          <m:t>1</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，因为在弹出节点𝑠后，</a:t>
                </a:r>
                <a14:m>
                  <m:oMath xmlns:m="http://schemas.openxmlformats.org/officeDocument/2006/math">
                    <m:sSub>
                      <m:sSubPr>
                        <m:ctrlPr>
                          <a:rPr lang="en-US" altLang="zh-CN" sz="1600" i="1">
                            <a:solidFill>
                              <a:schemeClr val="bg1">
                                <a:lumMod val="50000"/>
                              </a:schemeClr>
                            </a:solidFill>
                            <a:latin typeface="Cambria Math" panose="02040503050406030204" pitchFamily="18" charset="0"/>
                          </a:rPr>
                        </m:ctrlPr>
                      </m:sSubPr>
                      <m:e>
                        <m:r>
                          <a:rPr lang="en-US" altLang="zh-CN" sz="1600" i="1">
                            <a:solidFill>
                              <a:schemeClr val="bg1">
                                <a:lumMod val="50000"/>
                              </a:schemeClr>
                            </a:solidFill>
                            <a:latin typeface="Cambria Math" panose="02040503050406030204" pitchFamily="18" charset="0"/>
                          </a:rPr>
                          <m:t>𝑣</m:t>
                        </m:r>
                      </m:e>
                      <m:sub>
                        <m:r>
                          <a:rPr lang="en-US" altLang="zh-CN" sz="1600" i="1">
                            <a:solidFill>
                              <a:schemeClr val="bg1">
                                <a:lumMod val="50000"/>
                              </a:schemeClr>
                            </a:solidFill>
                            <a:latin typeface="Cambria Math" panose="02040503050406030204" pitchFamily="18" charset="0"/>
                          </a:rPr>
                          <m:t>4</m:t>
                        </m:r>
                      </m:sub>
                    </m:sSub>
                  </m:oMath>
                </a14:m>
                <a:r>
                  <a:rPr lang="zh-CN" altLang="en-US" sz="1600" dirty="0">
                    <a:solidFill>
                      <a:schemeClr val="bg1">
                        <a:lumMod val="50000"/>
                      </a:schemeClr>
                    </a:solidFill>
                    <a:latin typeface="仿宋" panose="02010609060101010101" pitchFamily="49" charset="-122"/>
                    <a:ea typeface="仿宋" panose="02010609060101010101" pitchFamily="49" charset="-122"/>
                  </a:rPr>
                  <a:t>的局部邻居数量（即</a:t>
                </a:r>
                <a:r>
                  <a:rPr lang="en-US" altLang="zh-CN" sz="1600" dirty="0">
                    <a:solidFill>
                      <a:schemeClr val="bg1">
                        <a:lumMod val="50000"/>
                      </a:schemeClr>
                    </a:solidFill>
                    <a:latin typeface="仿宋" panose="02010609060101010101" pitchFamily="49" charset="-122"/>
                    <a:ea typeface="仿宋" panose="02010609060101010101" pitchFamily="49" charset="-122"/>
                  </a:rPr>
                  <a:t>2</a:t>
                </a:r>
                <a:r>
                  <a:rPr lang="zh-CN" altLang="en-US" sz="1600" dirty="0">
                    <a:solidFill>
                      <a:schemeClr val="bg1">
                        <a:lumMod val="50000"/>
                      </a:schemeClr>
                    </a:solidFill>
                    <a:latin typeface="仿宋" panose="02010609060101010101" pitchFamily="49" charset="-122"/>
                    <a:ea typeface="仿宋" panose="02010609060101010101" pitchFamily="49" charset="-122"/>
                  </a:rPr>
                  <a:t>）没有发生变化</a:t>
                </a:r>
              </a:p>
            </p:txBody>
          </p:sp>
        </mc:Choice>
        <mc:Fallback>
          <p:sp>
            <p:nvSpPr>
              <p:cNvPr id="3" name="矩形 2">
                <a:extLst>
                  <a:ext uri="{FF2B5EF4-FFF2-40B4-BE49-F238E27FC236}">
                    <a16:creationId xmlns:a16="http://schemas.microsoft.com/office/drawing/2014/main" id="{A63B9E43-F3C5-4708-8C17-0829CA9C4266}"/>
                  </a:ext>
                </a:extLst>
              </p:cNvPr>
              <p:cNvSpPr>
                <a:spLocks noRot="1" noChangeAspect="1" noMove="1" noResize="1" noEditPoints="1" noAdjustHandles="1" noChangeArrowheads="1" noChangeShapeType="1" noTextEdit="1"/>
              </p:cNvSpPr>
              <p:nvPr/>
            </p:nvSpPr>
            <p:spPr>
              <a:xfrm>
                <a:off x="6804285" y="5784780"/>
                <a:ext cx="4659464" cy="830997"/>
              </a:xfrm>
              <a:prstGeom prst="rect">
                <a:avLst/>
              </a:prstGeom>
              <a:blipFill>
                <a:blip r:embed="rId3"/>
                <a:stretch>
                  <a:fillRect l="-654" t="-2941" b="-8824"/>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5016996C-ACBA-459A-8BE5-F81CB926C28D}"/>
              </a:ext>
            </a:extLst>
          </p:cNvPr>
          <p:cNvSpPr>
            <a:spLocks noGrp="1"/>
          </p:cNvSpPr>
          <p:nvPr>
            <p:ph type="sldNum" sz="quarter" idx="12"/>
          </p:nvPr>
        </p:nvSpPr>
        <p:spPr/>
        <p:txBody>
          <a:bodyPr/>
          <a:lstStyle/>
          <a:p>
            <a:fld id="{FBACCE8E-693F-4A26-8C07-7C954F1ED21F}" type="slidenum">
              <a:rPr lang="zh-CN" altLang="en-US" smtClean="0"/>
              <a:t>38</a:t>
            </a:fld>
            <a:endParaRPr lang="zh-CN" altLang="en-US"/>
          </a:p>
        </p:txBody>
      </p:sp>
    </p:spTree>
    <p:extLst>
      <p:ext uri="{BB962C8B-B14F-4D97-AF65-F5344CB8AC3E}">
        <p14:creationId xmlns:p14="http://schemas.microsoft.com/office/powerpoint/2010/main" val="240864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研究问题是什么？</a:t>
            </a:r>
            <a:r>
              <a:rPr lang="en-US" altLang="zh-CN" dirty="0">
                <a:solidFill>
                  <a:schemeClr val="tx1">
                    <a:alpha val="20000"/>
                  </a:schemeClr>
                </a:solidFill>
                <a:latin typeface="黑体" panose="02010609060101010101" pitchFamily="49" charset="-122"/>
                <a:ea typeface="黑体" panose="02010609060101010101" pitchFamily="49" charset="-122"/>
              </a:rPr>
              <a:t>What?</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DDE1DA05-6FF1-41BD-9CBE-1ACC4419505F}"/>
              </a:ext>
            </a:extLst>
          </p:cNvPr>
          <p:cNvPicPr>
            <a:picLocks noChangeAspect="1"/>
          </p:cNvPicPr>
          <p:nvPr/>
        </p:nvPicPr>
        <p:blipFill>
          <a:blip r:embed="rId2"/>
          <a:stretch>
            <a:fillRect/>
          </a:stretch>
        </p:blipFill>
        <p:spPr>
          <a:xfrm>
            <a:off x="6914126" y="2289976"/>
            <a:ext cx="4954024" cy="2948824"/>
          </a:xfrm>
          <a:prstGeom prst="rect">
            <a:avLst/>
          </a:prstGeom>
        </p:spPr>
      </p:pic>
      <mc:AlternateContent xmlns:mc="http://schemas.openxmlformats.org/markup-compatibility/2006">
        <mc:Choice xmlns:a14="http://schemas.microsoft.com/office/drawing/2010/main" Requires="a14">
          <p:sp>
            <p:nvSpPr>
              <p:cNvPr id="42" name="内容占位符 6">
                <a:extLst>
                  <a:ext uri="{FF2B5EF4-FFF2-40B4-BE49-F238E27FC236}">
                    <a16:creationId xmlns:a16="http://schemas.microsoft.com/office/drawing/2014/main" id="{3ACE8E85-A023-4E66-94A7-88EBD067793C}"/>
                  </a:ext>
                </a:extLst>
              </p:cNvPr>
              <p:cNvSpPr txBox="1">
                <a:spLocks/>
              </p:cNvSpPr>
              <p:nvPr/>
            </p:nvSpPr>
            <p:spPr>
              <a:xfrm>
                <a:off x="678187" y="1933101"/>
                <a:ext cx="6024762" cy="3869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1800" dirty="0"/>
                  <a:t> </a:t>
                </a:r>
                <a:r>
                  <a:rPr lang="zh-CN" altLang="en-US" sz="1800" b="1" dirty="0"/>
                  <a:t>研究背景知识</a:t>
                </a:r>
                <a:endParaRPr lang="en-US" altLang="zh-CN" sz="1800" b="1" dirty="0"/>
              </a:p>
              <a:p>
                <a:pPr marL="504000" lvl="1" indent="-342900">
                  <a:lnSpc>
                    <a:spcPct val="130000"/>
                  </a:lnSpc>
                  <a:spcBef>
                    <a:spcPts val="0"/>
                  </a:spcBef>
                </a:pPr>
                <a:r>
                  <a:rPr lang="zh-CN" altLang="en-US" sz="1600" dirty="0">
                    <a:solidFill>
                      <a:srgbClr val="1019FE"/>
                    </a:solidFill>
                  </a:rPr>
                  <a:t>二分图</a:t>
                </a:r>
                <a:r>
                  <a:rPr lang="en-US" altLang="zh-CN" sz="1600" dirty="0">
                    <a:solidFill>
                      <a:srgbClr val="1019FE"/>
                    </a:solidFill>
                  </a:rPr>
                  <a:t> </a:t>
                </a:r>
                <a14:m>
                  <m:oMath xmlns:m="http://schemas.openxmlformats.org/officeDocument/2006/math">
                    <m:r>
                      <a:rPr lang="en-US" altLang="zh-CN" sz="1600" b="0" i="1" smtClean="0">
                        <a:solidFill>
                          <a:srgbClr val="1019FE"/>
                        </a:solidFill>
                        <a:latin typeface="Cambria Math" panose="02040503050406030204" pitchFamily="18" charset="0"/>
                      </a:rPr>
                      <m:t>𝐺</m:t>
                    </m:r>
                    <m:d>
                      <m:dPr>
                        <m:ctrlPr>
                          <a:rPr lang="en-US" altLang="zh-CN" sz="1600" b="0" i="1" smtClean="0">
                            <a:solidFill>
                              <a:srgbClr val="1019FE"/>
                            </a:solidFill>
                            <a:latin typeface="Cambria Math" panose="02040503050406030204" pitchFamily="18" charset="0"/>
                          </a:rPr>
                        </m:ctrlPr>
                      </m:dPr>
                      <m:e>
                        <m:r>
                          <a:rPr lang="en-US" altLang="zh-CN" sz="1600" b="0" i="1" smtClean="0">
                            <a:solidFill>
                              <a:srgbClr val="1019FE"/>
                            </a:solidFill>
                            <a:latin typeface="Cambria Math" panose="02040503050406030204" pitchFamily="18" charset="0"/>
                          </a:rPr>
                          <m:t>𝑈</m:t>
                        </m:r>
                        <m:r>
                          <a:rPr lang="en-US" altLang="zh-CN" sz="1600" b="0" i="1" smtClean="0">
                            <a:solidFill>
                              <a:srgbClr val="1019FE"/>
                            </a:solidFill>
                            <a:latin typeface="Cambria Math" panose="02040503050406030204" pitchFamily="18" charset="0"/>
                          </a:rPr>
                          <m:t>,</m:t>
                        </m:r>
                        <m:r>
                          <a:rPr lang="en-US" altLang="zh-CN" sz="1600" b="0" i="1" smtClean="0">
                            <a:solidFill>
                              <a:srgbClr val="1019FE"/>
                            </a:solidFill>
                            <a:latin typeface="Cambria Math" panose="02040503050406030204" pitchFamily="18" charset="0"/>
                          </a:rPr>
                          <m:t>𝑉</m:t>
                        </m:r>
                        <m:r>
                          <a:rPr lang="en-US" altLang="zh-CN" sz="1600" b="0" i="1" smtClean="0">
                            <a:solidFill>
                              <a:srgbClr val="1019FE"/>
                            </a:solidFill>
                            <a:latin typeface="Cambria Math" panose="02040503050406030204" pitchFamily="18" charset="0"/>
                          </a:rPr>
                          <m:t>,</m:t>
                        </m:r>
                        <m:r>
                          <a:rPr lang="en-US" altLang="zh-CN" sz="1600" b="0" i="1" smtClean="0">
                            <a:solidFill>
                              <a:srgbClr val="1019FE"/>
                            </a:solidFill>
                            <a:latin typeface="Cambria Math" panose="02040503050406030204" pitchFamily="18" charset="0"/>
                          </a:rPr>
                          <m:t>𝐸</m:t>
                        </m:r>
                      </m:e>
                    </m:d>
                  </m:oMath>
                </a14:m>
                <a:r>
                  <a:rPr lang="zh-CN" altLang="en-US" sz="1600" dirty="0"/>
                  <a:t>：一种特殊的图结构，其中</a:t>
                </a:r>
                <a14:m>
                  <m:oMath xmlns:m="http://schemas.openxmlformats.org/officeDocument/2006/math">
                    <m:r>
                      <a:rPr lang="en-US" altLang="zh-CN" sz="1600" b="0" i="1" smtClean="0">
                        <a:latin typeface="Cambria Math" panose="02040503050406030204" pitchFamily="18" charset="0"/>
                      </a:rPr>
                      <m:t>𝑈</m:t>
                    </m:r>
                  </m:oMath>
                </a14:m>
                <a:r>
                  <a:rPr lang="zh-CN" altLang="en-US" sz="1600" dirty="0"/>
                  <a:t>和</a:t>
                </a:r>
                <a14:m>
                  <m:oMath xmlns:m="http://schemas.openxmlformats.org/officeDocument/2006/math">
                    <m:r>
                      <a:rPr lang="en-US" altLang="zh-CN" sz="1600" b="0" i="1" dirty="0" smtClean="0">
                        <a:latin typeface="Cambria Math" panose="02040503050406030204" pitchFamily="18" charset="0"/>
                      </a:rPr>
                      <m:t>𝑉</m:t>
                    </m:r>
                  </m:oMath>
                </a14:m>
                <a:r>
                  <a:rPr lang="zh-CN" altLang="en-US" sz="1600" dirty="0"/>
                  <a:t>是两个不相交的顶点集合，</a:t>
                </a:r>
                <a14:m>
                  <m:oMath xmlns:m="http://schemas.openxmlformats.org/officeDocument/2006/math">
                    <m:r>
                      <a:rPr lang="en-US" altLang="zh-CN" sz="1600" b="0" i="1" smtClean="0">
                        <a:latin typeface="Cambria Math" panose="02040503050406030204" pitchFamily="18" charset="0"/>
                      </a:rPr>
                      <m:t>𝐸</m:t>
                    </m:r>
                  </m:oMath>
                </a14:m>
                <a:r>
                  <a:rPr lang="zh-CN" altLang="en-US" sz="1600" dirty="0"/>
                  <a:t>是二分图的边集合且</a:t>
                </a:r>
                <a14:m>
                  <m:oMath xmlns:m="http://schemas.openxmlformats.org/officeDocument/2006/math">
                    <m:r>
                      <a:rPr lang="en-US" altLang="zh-CN" sz="1600" i="1">
                        <a:latin typeface="Cambria Math" panose="02040503050406030204" pitchFamily="18" charset="0"/>
                      </a:rPr>
                      <m:t>𝐸</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𝑈</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𝑉</m:t>
                    </m:r>
                    <m:r>
                      <a:rPr lang="zh-CN" altLang="en-US" sz="1600" i="1">
                        <a:latin typeface="Cambria Math" panose="02040503050406030204" pitchFamily="18" charset="0"/>
                      </a:rPr>
                      <m:t>。</m:t>
                    </m:r>
                  </m:oMath>
                </a14:m>
                <a:endParaRPr lang="en-US" altLang="zh-CN" sz="1600" dirty="0"/>
              </a:p>
              <a:p>
                <a:pPr marL="504000" lvl="1" indent="-342900">
                  <a:lnSpc>
                    <a:spcPct val="130000"/>
                  </a:lnSpc>
                  <a:spcBef>
                    <a:spcPts val="0"/>
                  </a:spcBef>
                </a:pPr>
                <a:r>
                  <a:rPr lang="zh-CN" altLang="en-US" sz="1600" dirty="0">
                    <a:solidFill>
                      <a:srgbClr val="1019FE"/>
                    </a:solidFill>
                  </a:rPr>
                  <a:t>二分团</a:t>
                </a:r>
                <a:r>
                  <a:rPr lang="en-US" altLang="zh-CN" sz="1600" dirty="0">
                    <a:solidFill>
                      <a:srgbClr val="1019FE"/>
                    </a:solidFill>
                  </a:rPr>
                  <a:t> </a:t>
                </a:r>
                <a:r>
                  <a:rPr lang="en-US" altLang="zh-CN" sz="1600" dirty="0">
                    <a:solidFill>
                      <a:srgbClr val="0070C0"/>
                    </a:solidFill>
                  </a:rPr>
                  <a:t>: </a:t>
                </a:r>
                <a:r>
                  <a:rPr lang="zh-CN" altLang="en-US" sz="1600" dirty="0">
                    <a:solidFill>
                      <a:schemeClr val="tx1"/>
                    </a:solidFill>
                  </a:rPr>
                  <a:t>二分图</a:t>
                </a:r>
                <a14:m>
                  <m:oMath xmlns:m="http://schemas.openxmlformats.org/officeDocument/2006/math">
                    <m:r>
                      <a:rPr lang="en-US" altLang="zh-CN" sz="1600" i="1" smtClean="0">
                        <a:solidFill>
                          <a:schemeClr val="tx1"/>
                        </a:solidFill>
                        <a:latin typeface="Cambria Math" panose="02040503050406030204" pitchFamily="18" charset="0"/>
                      </a:rPr>
                      <m:t>𝐺</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𝑈</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𝑉</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𝐸</m:t>
                        </m:r>
                      </m:e>
                    </m:d>
                  </m:oMath>
                </a14:m>
                <a:r>
                  <a:rPr lang="zh-CN" altLang="en-US" sz="1600" dirty="0">
                    <a:solidFill>
                      <a:schemeClr val="tx1"/>
                    </a:solidFill>
                  </a:rPr>
                  <a:t>中的稠密二分子图</a:t>
                </a:r>
                <a14:m>
                  <m:oMath xmlns:m="http://schemas.openxmlformats.org/officeDocument/2006/math">
                    <m:r>
                      <a:rPr lang="en-US" altLang="zh-CN" sz="1600" b="0" i="0"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𝐸</m:t>
                    </m:r>
                    <m:r>
                      <a:rPr lang="en-US" altLang="zh-CN" sz="1600" b="0" i="1" smtClean="0">
                        <a:solidFill>
                          <a:schemeClr val="tx1"/>
                        </a:solidFill>
                        <a:latin typeface="Cambria Math" panose="02040503050406030204" pitchFamily="18" charset="0"/>
                      </a:rPr>
                      <m:t>′)</m:t>
                    </m:r>
                  </m:oMath>
                </a14:m>
                <a:r>
                  <a:rPr lang="zh-CN" altLang="en-US" sz="1600" dirty="0">
                    <a:solidFill>
                      <a:schemeClr val="tx1"/>
                    </a:solidFill>
                  </a:rPr>
                  <a:t>。其中</a:t>
                </a:r>
                <a14:m>
                  <m:oMath xmlns:m="http://schemas.openxmlformats.org/officeDocument/2006/math">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𝑈</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𝑉</m:t>
                    </m:r>
                    <m:r>
                      <a:rPr lang="en-US" altLang="zh-CN" sz="1600" b="0" i="1" smtClean="0">
                        <a:solidFill>
                          <a:schemeClr val="tx1"/>
                        </a:solidFill>
                        <a:latin typeface="Cambria Math" panose="02040503050406030204" pitchFamily="18" charset="0"/>
                      </a:rPr>
                      <m:t>,</m:t>
                    </m:r>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𝐸</m:t>
                        </m:r>
                      </m:e>
                      <m:sup>
                        <m:r>
                          <a:rPr lang="en-US" altLang="zh-CN" sz="1600" b="0" i="1" smtClean="0">
                            <a:solidFill>
                              <a:schemeClr val="tx1"/>
                            </a:solidFill>
                            <a:latin typeface="Cambria Math" panose="02040503050406030204" pitchFamily="18" charset="0"/>
                          </a:rPr>
                          <m:t>′</m:t>
                        </m:r>
                      </m:sup>
                    </m:sSup>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𝐸</m:t>
                    </m:r>
                    <m:r>
                      <a:rPr lang="zh-CN" altLang="en-US" sz="1600" i="1">
                        <a:solidFill>
                          <a:schemeClr val="tx1"/>
                        </a:solidFill>
                        <a:latin typeface="Cambria Math" panose="02040503050406030204" pitchFamily="18" charset="0"/>
                      </a:rPr>
                      <m:t>。</m:t>
                    </m:r>
                  </m:oMath>
                </a14:m>
                <a:r>
                  <a:rPr lang="zh-CN" altLang="en-US" sz="1600" dirty="0">
                    <a:solidFill>
                      <a:schemeClr val="tx1"/>
                    </a:solidFill>
                  </a:rPr>
                  <a:t>为了方便，我们用</a:t>
                </a:r>
                <a14:m>
                  <m:oMath xmlns:m="http://schemas.openxmlformats.org/officeDocument/2006/math">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𝐿</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𝑅</m:t>
                    </m:r>
                    <m:r>
                      <a:rPr lang="en-US" altLang="zh-CN" sz="1600" b="0" i="1" smtClean="0">
                        <a:solidFill>
                          <a:schemeClr val="tx1"/>
                        </a:solidFill>
                        <a:latin typeface="Cambria Math" panose="02040503050406030204" pitchFamily="18" charset="0"/>
                      </a:rPr>
                      <m:t>)</m:t>
                    </m:r>
                    <m:r>
                      <a:rPr lang="zh-CN" altLang="en-US" sz="1600" i="1">
                        <a:solidFill>
                          <a:schemeClr val="tx1"/>
                        </a:solidFill>
                        <a:latin typeface="Cambria Math" panose="02040503050406030204" pitchFamily="18" charset="0"/>
                      </a:rPr>
                      <m:t>表示</m:t>
                    </m:r>
                    <m:r>
                      <a:rPr lang="zh-CN" altLang="en-US" sz="1600" i="1" smtClean="0">
                        <a:solidFill>
                          <a:schemeClr val="tx1"/>
                        </a:solidFill>
                        <a:latin typeface="Cambria Math" panose="02040503050406030204" pitchFamily="18" charset="0"/>
                      </a:rPr>
                      <m:t>二分团</m:t>
                    </m:r>
                  </m:oMath>
                </a14:m>
                <a:r>
                  <a:rPr lang="zh-CN" altLang="en-US" sz="1600" dirty="0">
                    <a:solidFill>
                      <a:schemeClr val="tx1"/>
                    </a:solidFill>
                  </a:rPr>
                  <a:t>。</a:t>
                </a:r>
                <a:endParaRPr lang="en-US" altLang="zh-CN" sz="1600" dirty="0">
                  <a:solidFill>
                    <a:schemeClr val="tx1"/>
                  </a:solidFill>
                </a:endParaRPr>
              </a:p>
              <a:p>
                <a:pPr marL="504000" lvl="1" indent="-342900">
                  <a:lnSpc>
                    <a:spcPct val="130000"/>
                  </a:lnSpc>
                  <a:spcBef>
                    <a:spcPts val="0"/>
                  </a:spcBef>
                </a:pPr>
                <a:r>
                  <a:rPr lang="zh-CN" altLang="en-US" sz="1600" dirty="0">
                    <a:solidFill>
                      <a:srgbClr val="1019FE"/>
                    </a:solidFill>
                  </a:rPr>
                  <a:t>极大二分团</a:t>
                </a:r>
                <a:r>
                  <a:rPr lang="en-US" altLang="zh-CN" sz="1600" dirty="0">
                    <a:solidFill>
                      <a:srgbClr val="1019FE"/>
                    </a:solidFill>
                  </a:rPr>
                  <a:t> </a:t>
                </a:r>
                <a:r>
                  <a:rPr lang="en-US" altLang="zh-CN" sz="1600" dirty="0"/>
                  <a:t>: </a:t>
                </a:r>
                <a:r>
                  <a:rPr lang="zh-CN" altLang="en-US" sz="1600" dirty="0"/>
                  <a:t>是二分图</a:t>
                </a:r>
                <a14:m>
                  <m:oMath xmlns:m="http://schemas.openxmlformats.org/officeDocument/2006/math">
                    <m:r>
                      <a:rPr lang="en-US" altLang="zh-CN" sz="1600" i="1">
                        <a:latin typeface="Cambria Math" panose="02040503050406030204" pitchFamily="18" charset="0"/>
                      </a:rPr>
                      <m:t>𝐺</m:t>
                    </m:r>
                  </m:oMath>
                </a14:m>
                <a:r>
                  <a:rPr lang="zh-CN" altLang="en-US" sz="1600" dirty="0"/>
                  <a:t>中的一个二分团，且该二分团不能再添加其他顶点使其成为更大的二分团。</a:t>
                </a:r>
                <a:r>
                  <a:rPr lang="en-US" altLang="zh-CN" sz="1600" dirty="0"/>
                  <a:t> </a:t>
                </a:r>
              </a:p>
              <a:p>
                <a:pPr>
                  <a:lnSpc>
                    <a:spcPct val="130000"/>
                  </a:lnSpc>
                  <a:spcBef>
                    <a:spcPts val="0"/>
                  </a:spcBef>
                  <a:buFont typeface="Wingdings" panose="05000000000000000000" pitchFamily="2" charset="2"/>
                  <a:buChar char="Ø"/>
                </a:pPr>
                <a:r>
                  <a:rPr lang="en-US" altLang="zh-CN" sz="1800" b="1" dirty="0"/>
                  <a:t> </a:t>
                </a:r>
                <a:r>
                  <a:rPr lang="zh-CN" altLang="en-US" sz="1800" b="1" dirty="0"/>
                  <a:t>研究问题定义</a:t>
                </a:r>
                <a:endParaRPr lang="en-US" altLang="zh-CN" sz="1800" b="1" dirty="0"/>
              </a:p>
              <a:p>
                <a:pPr marL="504000" lvl="1" indent="-342000">
                  <a:lnSpc>
                    <a:spcPct val="130000"/>
                  </a:lnSpc>
                  <a:spcBef>
                    <a:spcPts val="0"/>
                  </a:spcBef>
                </a:pPr>
                <a:r>
                  <a:rPr lang="zh-CN" altLang="en-US" sz="1600" dirty="0">
                    <a:solidFill>
                      <a:srgbClr val="FF0000"/>
                    </a:solidFill>
                  </a:rPr>
                  <a:t>极大二分团枚举问题 </a:t>
                </a:r>
                <a:r>
                  <a:rPr lang="en-US" altLang="zh-CN" sz="1600" dirty="0"/>
                  <a:t>(Maximal Biclique Enumeration, </a:t>
                </a:r>
                <a:r>
                  <a:rPr lang="en-US" altLang="zh-CN" sz="1600" dirty="0">
                    <a:solidFill>
                      <a:srgbClr val="FF0000"/>
                    </a:solidFill>
                  </a:rPr>
                  <a:t>MBE</a:t>
                </a:r>
                <a:r>
                  <a:rPr lang="en-US" altLang="zh-CN" sz="1600" dirty="0"/>
                  <a:t>) </a:t>
                </a:r>
                <a:r>
                  <a:rPr lang="zh-CN" altLang="en-US" sz="1600" dirty="0"/>
                  <a:t>的目标是无重复、无遗漏地枚举二分图中的全部极大二分团。</a:t>
                </a:r>
              </a:p>
            </p:txBody>
          </p:sp>
        </mc:Choice>
        <mc:Fallback>
          <p:sp>
            <p:nvSpPr>
              <p:cNvPr id="42" name="内容占位符 6">
                <a:extLst>
                  <a:ext uri="{FF2B5EF4-FFF2-40B4-BE49-F238E27FC236}">
                    <a16:creationId xmlns:a16="http://schemas.microsoft.com/office/drawing/2014/main" id="{3ACE8E85-A023-4E66-94A7-88EBD067793C}"/>
                  </a:ext>
                </a:extLst>
              </p:cNvPr>
              <p:cNvSpPr txBox="1">
                <a:spLocks noRot="1" noChangeAspect="1" noMove="1" noResize="1" noEditPoints="1" noAdjustHandles="1" noChangeArrowheads="1" noChangeShapeType="1" noTextEdit="1"/>
              </p:cNvSpPr>
              <p:nvPr/>
            </p:nvSpPr>
            <p:spPr>
              <a:xfrm>
                <a:off x="678187" y="1933101"/>
                <a:ext cx="6024762" cy="3869113"/>
              </a:xfrm>
              <a:prstGeom prst="rect">
                <a:avLst/>
              </a:prstGeom>
              <a:blipFill>
                <a:blip r:embed="rId3"/>
                <a:stretch>
                  <a:fillRect l="-607" r="-3033"/>
                </a:stretch>
              </a:blipFill>
            </p:spPr>
            <p:txBody>
              <a:bodyPr/>
              <a:lstStyle/>
              <a:p>
                <a:r>
                  <a:rPr lang="zh-CN" altLang="en-US">
                    <a:noFill/>
                  </a:rPr>
                  <a:t> </a:t>
                </a:r>
              </a:p>
            </p:txBody>
          </p:sp>
        </mc:Fallback>
      </mc:AlternateContent>
      <p:sp>
        <p:nvSpPr>
          <p:cNvPr id="9" name="灯片编号占位符 8">
            <a:extLst>
              <a:ext uri="{FF2B5EF4-FFF2-40B4-BE49-F238E27FC236}">
                <a16:creationId xmlns:a16="http://schemas.microsoft.com/office/drawing/2014/main" id="{0F1A667C-CBF5-4217-AA4F-DB483F062857}"/>
              </a:ext>
            </a:extLst>
          </p:cNvPr>
          <p:cNvSpPr>
            <a:spLocks noGrp="1"/>
          </p:cNvSpPr>
          <p:nvPr>
            <p:ph type="sldNum" sz="quarter" idx="12"/>
          </p:nvPr>
        </p:nvSpPr>
        <p:spPr/>
        <p:txBody>
          <a:bodyPr/>
          <a:lstStyle/>
          <a:p>
            <a:fld id="{FBACCE8E-693F-4A26-8C07-7C954F1ED21F}" type="slidenum">
              <a:rPr lang="zh-CN" altLang="en-US" smtClean="0"/>
              <a:t>3</a:t>
            </a:fld>
            <a:endParaRPr lang="zh-CN" altLang="en-US"/>
          </a:p>
        </p:txBody>
      </p:sp>
    </p:spTree>
    <p:extLst>
      <p:ext uri="{BB962C8B-B14F-4D97-AF65-F5344CB8AC3E}">
        <p14:creationId xmlns:p14="http://schemas.microsoft.com/office/powerpoint/2010/main" val="4053256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bg1">
                    <a:lumMod val="50000"/>
                  </a:schemeClr>
                </a:solidFill>
                <a:latin typeface="黑体" panose="02010609060101010101" pitchFamily="49" charset="-122"/>
                <a:ea typeface="黑体" panose="02010609060101010101" pitchFamily="49" charset="-122"/>
              </a:rPr>
              <a:t>GMBE</a:t>
            </a:r>
            <a:r>
              <a:rPr lang="zh-CN" altLang="en-US" sz="2400" dirty="0">
                <a:solidFill>
                  <a:schemeClr val="bg1">
                    <a:lumMod val="50000"/>
                  </a:schemeClr>
                </a:solidFill>
                <a:latin typeface="黑体" panose="02010609060101010101" pitchFamily="49" charset="-122"/>
                <a:ea typeface="黑体" panose="02010609060101010101" pitchFamily="49" charset="-122"/>
              </a:rPr>
              <a:t>算法</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负载感知的任务调度方法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98" name="内容占位符 6">
            <a:extLst>
              <a:ext uri="{FF2B5EF4-FFF2-40B4-BE49-F238E27FC236}">
                <a16:creationId xmlns:a16="http://schemas.microsoft.com/office/drawing/2014/main" id="{FF58F5E7-6257-4AAC-985A-BF8F118002FD}"/>
              </a:ext>
            </a:extLst>
          </p:cNvPr>
          <p:cNvSpPr txBox="1">
            <a:spLocks/>
          </p:cNvSpPr>
          <p:nvPr/>
        </p:nvSpPr>
        <p:spPr>
          <a:xfrm>
            <a:off x="707625" y="2180986"/>
            <a:ext cx="5019967" cy="389965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000" b="1" dirty="0"/>
              <a:t>核心观察</a:t>
            </a:r>
            <a:endParaRPr lang="en-US" altLang="zh-CN" sz="2000" b="1" dirty="0"/>
          </a:p>
          <a:p>
            <a:pPr marL="504000" lvl="1" indent="-342900">
              <a:lnSpc>
                <a:spcPct val="130000"/>
              </a:lnSpc>
              <a:spcBef>
                <a:spcPts val="0"/>
              </a:spcBef>
            </a:pPr>
            <a:r>
              <a:rPr lang="zh-CN" altLang="en-US" dirty="0"/>
              <a:t>由于</a:t>
            </a:r>
            <a:r>
              <a:rPr lang="en-US" altLang="zh-CN" dirty="0"/>
              <a:t>MBE</a:t>
            </a:r>
            <a:r>
              <a:rPr lang="zh-CN" altLang="en-US" dirty="0"/>
              <a:t>问题中子树的不平衡，直接将子树映射到计算资源会导致显著的负载不均衡。</a:t>
            </a:r>
            <a:endParaRPr lang="en-US" altLang="zh-CN" sz="2000" dirty="0"/>
          </a:p>
          <a:p>
            <a:pPr>
              <a:lnSpc>
                <a:spcPct val="130000"/>
              </a:lnSpc>
              <a:spcBef>
                <a:spcPts val="0"/>
              </a:spcBef>
              <a:buFont typeface="Wingdings" panose="05000000000000000000" pitchFamily="2" charset="2"/>
              <a:buChar char="Ø"/>
            </a:pPr>
            <a:r>
              <a:rPr lang="zh-CN" altLang="en-US" sz="2000" b="1" dirty="0"/>
              <a:t>核心思想</a:t>
            </a:r>
            <a:endParaRPr lang="en-US" altLang="zh-CN" sz="2000" b="1" dirty="0"/>
          </a:p>
          <a:p>
            <a:pPr marL="504000" lvl="1" indent="-342900">
              <a:lnSpc>
                <a:spcPct val="130000"/>
              </a:lnSpc>
              <a:spcBef>
                <a:spcPts val="0"/>
              </a:spcBef>
            </a:pPr>
            <a:r>
              <a:rPr lang="zh-CN" altLang="en-US" dirty="0"/>
              <a:t>设计两个阈值来检测对应大负载的子枚举树。</a:t>
            </a:r>
            <a:endParaRPr lang="en-US" altLang="zh-CN" dirty="0"/>
          </a:p>
          <a:p>
            <a:pPr marL="504000" lvl="1" indent="-342900">
              <a:lnSpc>
                <a:spcPct val="130000"/>
              </a:lnSpc>
              <a:spcBef>
                <a:spcPts val="0"/>
              </a:spcBef>
            </a:pPr>
            <a:r>
              <a:rPr lang="zh-CN" altLang="en-US" dirty="0"/>
              <a:t>动态地将对应大负载的枚举树分割成多个子枚举树以平衡工作负载。</a:t>
            </a:r>
            <a:endParaRPr lang="en-US" altLang="zh-CN" sz="2000" dirty="0"/>
          </a:p>
        </p:txBody>
      </p:sp>
      <p:pic>
        <p:nvPicPr>
          <p:cNvPr id="7" name="图片 6">
            <a:extLst>
              <a:ext uri="{FF2B5EF4-FFF2-40B4-BE49-F238E27FC236}">
                <a16:creationId xmlns:a16="http://schemas.microsoft.com/office/drawing/2014/main" id="{AF240780-E0DC-408C-B699-98E917DDEAD3}"/>
              </a:ext>
            </a:extLst>
          </p:cNvPr>
          <p:cNvPicPr>
            <a:picLocks noChangeAspect="1"/>
          </p:cNvPicPr>
          <p:nvPr/>
        </p:nvPicPr>
        <p:blipFill>
          <a:blip r:embed="rId2"/>
          <a:stretch>
            <a:fillRect/>
          </a:stretch>
        </p:blipFill>
        <p:spPr>
          <a:xfrm>
            <a:off x="5784450" y="1596329"/>
            <a:ext cx="5727377" cy="3945297"/>
          </a:xfrm>
          <a:prstGeom prst="rect">
            <a:avLst/>
          </a:prstGeom>
        </p:spPr>
      </p:pic>
      <p:sp>
        <p:nvSpPr>
          <p:cNvPr id="9" name="灯片编号占位符 8">
            <a:extLst>
              <a:ext uri="{FF2B5EF4-FFF2-40B4-BE49-F238E27FC236}">
                <a16:creationId xmlns:a16="http://schemas.microsoft.com/office/drawing/2014/main" id="{42561815-DDF3-4E2F-9AF0-8D86D4CA42C3}"/>
              </a:ext>
            </a:extLst>
          </p:cNvPr>
          <p:cNvSpPr>
            <a:spLocks noGrp="1"/>
          </p:cNvSpPr>
          <p:nvPr>
            <p:ph type="sldNum" sz="quarter" idx="12"/>
          </p:nvPr>
        </p:nvSpPr>
        <p:spPr/>
        <p:txBody>
          <a:bodyPr/>
          <a:lstStyle/>
          <a:p>
            <a:fld id="{FBACCE8E-693F-4A26-8C07-7C954F1ED21F}" type="slidenum">
              <a:rPr lang="zh-CN" altLang="en-US" smtClean="0"/>
              <a:t>39</a:t>
            </a:fld>
            <a:endParaRPr lang="zh-CN" altLang="en-US"/>
          </a:p>
        </p:txBody>
      </p:sp>
    </p:spTree>
    <p:extLst>
      <p:ext uri="{BB962C8B-B14F-4D97-AF65-F5344CB8AC3E}">
        <p14:creationId xmlns:p14="http://schemas.microsoft.com/office/powerpoint/2010/main" val="2447349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实验设置</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2" name="内容占位符 6">
            <a:extLst>
              <a:ext uri="{FF2B5EF4-FFF2-40B4-BE49-F238E27FC236}">
                <a16:creationId xmlns:a16="http://schemas.microsoft.com/office/drawing/2014/main" id="{EE0A0BE3-922B-4BA5-B840-466F28B81150}"/>
              </a:ext>
            </a:extLst>
          </p:cNvPr>
          <p:cNvSpPr txBox="1">
            <a:spLocks/>
          </p:cNvSpPr>
          <p:nvPr/>
        </p:nvSpPr>
        <p:spPr>
          <a:xfrm>
            <a:off x="678187" y="2104173"/>
            <a:ext cx="4192257" cy="420196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sz="2400" b="1" dirty="0">
                <a:solidFill>
                  <a:schemeClr val="tx1"/>
                </a:solidFill>
              </a:rPr>
              <a:t>实验</a:t>
            </a:r>
            <a:r>
              <a:rPr lang="zh-CN" altLang="en-US" sz="2400" b="1" dirty="0"/>
              <a:t>系统</a:t>
            </a:r>
            <a:endParaRPr lang="en-US" altLang="zh-CN" sz="2400" b="1" dirty="0">
              <a:solidFill>
                <a:schemeClr val="tx1"/>
              </a:solidFill>
            </a:endParaRPr>
          </a:p>
          <a:p>
            <a:pPr marL="504000" lvl="1" indent="-342900">
              <a:lnSpc>
                <a:spcPct val="130000"/>
              </a:lnSpc>
              <a:spcBef>
                <a:spcPts val="0"/>
              </a:spcBef>
            </a:pPr>
            <a:r>
              <a:rPr lang="zh-CN" altLang="en-US" dirty="0">
                <a:latin typeface="等线" panose="02010600030101010101" pitchFamily="2" charset="-122"/>
              </a:rPr>
              <a:t>一台配备有 </a:t>
            </a:r>
            <a:r>
              <a:rPr lang="en-US" altLang="zh-CN" dirty="0">
                <a:solidFill>
                  <a:srgbClr val="1019FE"/>
                </a:solidFill>
                <a:latin typeface="等线" panose="02010600030101010101" pitchFamily="2" charset="-122"/>
              </a:rPr>
              <a:t>1 </a:t>
            </a:r>
            <a:r>
              <a:rPr lang="zh-CN" altLang="en-US" dirty="0">
                <a:solidFill>
                  <a:srgbClr val="1019FE"/>
                </a:solidFill>
                <a:latin typeface="等线" panose="02010600030101010101" pitchFamily="2" charset="-122"/>
              </a:rPr>
              <a:t>个 </a:t>
            </a:r>
            <a:r>
              <a:rPr lang="en-US" altLang="zh-CN" dirty="0">
                <a:solidFill>
                  <a:srgbClr val="1019FE"/>
                </a:solidFill>
                <a:latin typeface="等线" panose="02010600030101010101" pitchFamily="2" charset="-122"/>
              </a:rPr>
              <a:t>NVIDIA A100 GPU</a:t>
            </a:r>
            <a:r>
              <a:rPr lang="en-US" altLang="zh-CN" dirty="0">
                <a:latin typeface="等线" panose="02010600030101010101" pitchFamily="2" charset="-122"/>
              </a:rPr>
              <a:t> </a:t>
            </a:r>
            <a:r>
              <a:rPr lang="zh-CN" altLang="en-US" dirty="0">
                <a:latin typeface="等线" panose="02010600030101010101" pitchFamily="2" charset="-122"/>
              </a:rPr>
              <a:t>、</a:t>
            </a:r>
            <a:r>
              <a:rPr lang="en-US" altLang="zh-CN" dirty="0">
                <a:latin typeface="等线" panose="02010600030101010101" pitchFamily="2" charset="-122"/>
              </a:rPr>
              <a:t>4 </a:t>
            </a:r>
            <a:r>
              <a:rPr lang="zh-CN" altLang="en-US" dirty="0">
                <a:latin typeface="等线" panose="02010600030101010101" pitchFamily="2" charset="-122"/>
              </a:rPr>
              <a:t>个 </a:t>
            </a:r>
            <a:r>
              <a:rPr lang="en-US" altLang="zh-CN" dirty="0">
                <a:latin typeface="等线" panose="02010600030101010101" pitchFamily="2" charset="-122"/>
              </a:rPr>
              <a:t>Intel Xeon</a:t>
            </a:r>
            <a:r>
              <a:rPr lang="zh-CN" altLang="en-US" dirty="0">
                <a:latin typeface="等线" panose="02010600030101010101" pitchFamily="2" charset="-122"/>
              </a:rPr>
              <a:t>（</a:t>
            </a:r>
            <a:r>
              <a:rPr lang="en-US" altLang="zh-CN" dirty="0">
                <a:latin typeface="等线" panose="02010600030101010101" pitchFamily="2" charset="-122"/>
              </a:rPr>
              <a:t>R</a:t>
            </a:r>
            <a:r>
              <a:rPr lang="zh-CN" altLang="en-US" dirty="0">
                <a:latin typeface="等线" panose="02010600030101010101" pitchFamily="2" charset="-122"/>
              </a:rPr>
              <a:t>）</a:t>
            </a:r>
            <a:r>
              <a:rPr lang="en-US" altLang="zh-CN" dirty="0">
                <a:latin typeface="等线" panose="02010600030101010101" pitchFamily="2" charset="-122"/>
              </a:rPr>
              <a:t>Gold 5318Y2.10GHz CPU </a:t>
            </a:r>
            <a:r>
              <a:rPr lang="zh-CN" altLang="en-US" dirty="0">
                <a:latin typeface="等线" panose="02010600030101010101" pitchFamily="2" charset="-122"/>
              </a:rPr>
              <a:t>和 </a:t>
            </a:r>
            <a:r>
              <a:rPr lang="en-US" altLang="zh-CN" dirty="0">
                <a:latin typeface="等线" panose="02010600030101010101" pitchFamily="2" charset="-122"/>
              </a:rPr>
              <a:t>128GB </a:t>
            </a:r>
            <a:r>
              <a:rPr lang="zh-CN" altLang="en-US" dirty="0">
                <a:latin typeface="等线" panose="02010600030101010101" pitchFamily="2" charset="-122"/>
              </a:rPr>
              <a:t>内存的服务器，其中每个 </a:t>
            </a:r>
            <a:r>
              <a:rPr lang="en-US" altLang="zh-CN" dirty="0">
                <a:latin typeface="等线" panose="02010600030101010101" pitchFamily="2" charset="-122"/>
              </a:rPr>
              <a:t>CPU </a:t>
            </a:r>
            <a:r>
              <a:rPr lang="zh-CN" altLang="en-US" dirty="0">
                <a:latin typeface="等线" panose="02010600030101010101" pitchFamily="2" charset="-122"/>
              </a:rPr>
              <a:t>拥有 </a:t>
            </a:r>
            <a:r>
              <a:rPr lang="en-US" altLang="zh-CN" dirty="0">
                <a:latin typeface="等线" panose="02010600030101010101" pitchFamily="2" charset="-122"/>
              </a:rPr>
              <a:t>24 </a:t>
            </a:r>
            <a:r>
              <a:rPr lang="zh-CN" altLang="en-US" dirty="0">
                <a:latin typeface="等线" panose="02010600030101010101" pitchFamily="2" charset="-122"/>
              </a:rPr>
              <a:t>个计算核心，共计 </a:t>
            </a:r>
            <a:r>
              <a:rPr lang="en-US" altLang="zh-CN" dirty="0">
                <a:latin typeface="等线" panose="02010600030101010101" pitchFamily="2" charset="-122"/>
              </a:rPr>
              <a:t>96 </a:t>
            </a:r>
            <a:r>
              <a:rPr lang="zh-CN" altLang="en-US" dirty="0">
                <a:latin typeface="等线" panose="02010600030101010101" pitchFamily="2" charset="-122"/>
              </a:rPr>
              <a:t>个计算核心。 </a:t>
            </a:r>
            <a:endParaRPr lang="en-US" altLang="zh-CN" dirty="0">
              <a:solidFill>
                <a:schemeClr val="tx1"/>
              </a:solidFill>
              <a:latin typeface="等线" panose="02010600030101010101" pitchFamily="2" charset="-122"/>
            </a:endParaRPr>
          </a:p>
          <a:p>
            <a:pPr>
              <a:lnSpc>
                <a:spcPct val="130000"/>
              </a:lnSpc>
              <a:spcBef>
                <a:spcPts val="0"/>
              </a:spcBef>
              <a:buFont typeface="Wingdings" panose="05000000000000000000" pitchFamily="2" charset="2"/>
              <a:buChar char="Ø"/>
            </a:pPr>
            <a:r>
              <a:rPr lang="en-US" altLang="zh-CN" sz="2400" b="1" dirty="0"/>
              <a:t> </a:t>
            </a:r>
            <a:r>
              <a:rPr lang="zh-CN" altLang="en-US" sz="2400" b="1" dirty="0"/>
              <a:t>比较算法</a:t>
            </a:r>
          </a:p>
          <a:p>
            <a:pPr marL="504000" lvl="1" indent="-342900">
              <a:lnSpc>
                <a:spcPct val="130000"/>
              </a:lnSpc>
              <a:spcBef>
                <a:spcPts val="0"/>
              </a:spcBef>
            </a:pPr>
            <a:r>
              <a:rPr lang="en-US" altLang="zh-CN" dirty="0"/>
              <a:t>4</a:t>
            </a:r>
            <a:r>
              <a:rPr lang="zh-CN" altLang="en-US" dirty="0"/>
              <a:t>个最先进的串行算法</a:t>
            </a:r>
            <a:r>
              <a:rPr lang="en-US" altLang="zh-CN" dirty="0"/>
              <a:t>MBEA</a:t>
            </a:r>
            <a:r>
              <a:rPr lang="zh-CN" altLang="en-US" dirty="0"/>
              <a:t>、</a:t>
            </a:r>
            <a:r>
              <a:rPr lang="en-US" altLang="zh-CN" dirty="0" err="1"/>
              <a:t>iMBEA</a:t>
            </a:r>
            <a:r>
              <a:rPr lang="zh-CN" altLang="en-US" dirty="0"/>
              <a:t>、</a:t>
            </a:r>
            <a:r>
              <a:rPr lang="en-US" altLang="zh-CN" dirty="0"/>
              <a:t>PMBE</a:t>
            </a:r>
            <a:r>
              <a:rPr lang="zh-CN" altLang="en-US" dirty="0"/>
              <a:t>、</a:t>
            </a:r>
            <a:r>
              <a:rPr lang="en-US" altLang="zh-CN" dirty="0" err="1"/>
              <a:t>ooMBEA</a:t>
            </a:r>
            <a:r>
              <a:rPr lang="zh-CN" altLang="en-US" dirty="0"/>
              <a:t>和最先进的并行算法</a:t>
            </a:r>
            <a:r>
              <a:rPr lang="en-US" altLang="zh-CN" dirty="0" err="1"/>
              <a:t>ParMBE</a:t>
            </a:r>
            <a:r>
              <a:rPr lang="zh-CN" altLang="en-US" dirty="0"/>
              <a:t>。默认情况下，实验使用</a:t>
            </a:r>
            <a:r>
              <a:rPr lang="en-US" altLang="zh-CN" dirty="0"/>
              <a:t>96</a:t>
            </a:r>
            <a:r>
              <a:rPr lang="zh-CN" altLang="en-US" dirty="0"/>
              <a:t>个线程来运行 </a:t>
            </a:r>
            <a:r>
              <a:rPr lang="en-US" altLang="zh-CN" dirty="0" err="1"/>
              <a:t>ParMBE</a:t>
            </a:r>
            <a:r>
              <a:rPr lang="zh-CN" altLang="en-US" dirty="0"/>
              <a:t>。</a:t>
            </a:r>
            <a:endParaRPr lang="en-US" altLang="zh-CN" dirty="0"/>
          </a:p>
        </p:txBody>
      </p:sp>
      <p:pic>
        <p:nvPicPr>
          <p:cNvPr id="4" name="图片 3">
            <a:extLst>
              <a:ext uri="{FF2B5EF4-FFF2-40B4-BE49-F238E27FC236}">
                <a16:creationId xmlns:a16="http://schemas.microsoft.com/office/drawing/2014/main" id="{6915C9D1-2747-48EE-AE78-DB0100A11830}"/>
              </a:ext>
            </a:extLst>
          </p:cNvPr>
          <p:cNvPicPr>
            <a:picLocks noChangeAspect="1"/>
          </p:cNvPicPr>
          <p:nvPr/>
        </p:nvPicPr>
        <p:blipFill>
          <a:blip r:embed="rId2"/>
          <a:stretch>
            <a:fillRect/>
          </a:stretch>
        </p:blipFill>
        <p:spPr>
          <a:xfrm>
            <a:off x="4989599" y="2162646"/>
            <a:ext cx="7138266" cy="3075838"/>
          </a:xfrm>
          <a:prstGeom prst="rect">
            <a:avLst/>
          </a:prstGeom>
        </p:spPr>
      </p:pic>
      <p:sp>
        <p:nvSpPr>
          <p:cNvPr id="11" name="灯片编号占位符 10">
            <a:extLst>
              <a:ext uri="{FF2B5EF4-FFF2-40B4-BE49-F238E27FC236}">
                <a16:creationId xmlns:a16="http://schemas.microsoft.com/office/drawing/2014/main" id="{3F0A0360-FFAA-42F1-9FA1-5666D630652F}"/>
              </a:ext>
            </a:extLst>
          </p:cNvPr>
          <p:cNvSpPr>
            <a:spLocks noGrp="1"/>
          </p:cNvSpPr>
          <p:nvPr>
            <p:ph type="sldNum" sz="quarter" idx="12"/>
          </p:nvPr>
        </p:nvSpPr>
        <p:spPr/>
        <p:txBody>
          <a:bodyPr/>
          <a:lstStyle/>
          <a:p>
            <a:fld id="{FBACCE8E-693F-4A26-8C07-7C954F1ED21F}" type="slidenum">
              <a:rPr lang="zh-CN" altLang="en-US" smtClean="0"/>
              <a:t>40</a:t>
            </a:fld>
            <a:endParaRPr lang="zh-CN" altLang="en-US"/>
          </a:p>
        </p:txBody>
      </p:sp>
    </p:spTree>
    <p:extLst>
      <p:ext uri="{BB962C8B-B14F-4D97-AF65-F5344CB8AC3E}">
        <p14:creationId xmlns:p14="http://schemas.microsoft.com/office/powerpoint/2010/main" val="323142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802493" y="1316374"/>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整体评估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7626" y="5434057"/>
            <a:ext cx="10864382" cy="830997"/>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 GMBE </a:t>
            </a:r>
            <a:r>
              <a:rPr lang="zh-CN" altLang="en-US" sz="2400" dirty="0">
                <a:latin typeface="仿宋" panose="02010609060101010101" pitchFamily="49" charset="-122"/>
                <a:ea typeface="仿宋" panose="02010609060101010101" pitchFamily="49" charset="-122"/>
              </a:rPr>
              <a:t>算法相比现有最优算法运行时间缩短了</a:t>
            </a:r>
            <a:r>
              <a:rPr lang="en-US" altLang="zh-CN" sz="2400" dirty="0">
                <a:solidFill>
                  <a:srgbClr val="FF0000"/>
                </a:solidFill>
                <a:latin typeface="仿宋" panose="02010609060101010101" pitchFamily="49" charset="-122"/>
                <a:ea typeface="仿宋" panose="02010609060101010101" pitchFamily="49" charset="-122"/>
              </a:rPr>
              <a:t>3.5-69.8</a:t>
            </a:r>
            <a:r>
              <a:rPr lang="zh-CN" altLang="en-US" sz="2400" dirty="0">
                <a:solidFill>
                  <a:srgbClr val="FF0000"/>
                </a:solidFill>
                <a:latin typeface="仿宋" panose="02010609060101010101" pitchFamily="49" charset="-122"/>
                <a:ea typeface="仿宋" panose="02010609060101010101" pitchFamily="49" charset="-122"/>
              </a:rPr>
              <a:t>倍</a:t>
            </a:r>
            <a:r>
              <a:rPr lang="zh-CN" altLang="en-US" sz="2400" dirty="0">
                <a:latin typeface="仿宋" panose="02010609060101010101" pitchFamily="49" charset="-122"/>
                <a:ea typeface="仿宋" panose="02010609060101010101" pitchFamily="49" charset="-122"/>
              </a:rPr>
              <a:t>。在</a:t>
            </a:r>
            <a:r>
              <a:rPr lang="en-US" altLang="zh-CN" sz="2400" dirty="0">
                <a:latin typeface="仿宋" panose="02010609060101010101" pitchFamily="49" charset="-122"/>
                <a:ea typeface="仿宋" panose="02010609060101010101" pitchFamily="49" charset="-122"/>
              </a:rPr>
              <a:t>GH</a:t>
            </a:r>
            <a:r>
              <a:rPr lang="zh-CN" altLang="en-US" sz="2400" dirty="0">
                <a:latin typeface="仿宋" panose="02010609060101010101" pitchFamily="49" charset="-122"/>
                <a:ea typeface="仿宋" panose="02010609060101010101" pitchFamily="49" charset="-122"/>
              </a:rPr>
              <a:t>数据集上，现有方法执行</a:t>
            </a:r>
            <a:r>
              <a:rPr lang="en-US" altLang="zh-CN" sz="2400" dirty="0">
                <a:solidFill>
                  <a:srgbClr val="1019FE"/>
                </a:solidFill>
                <a:latin typeface="仿宋" panose="02010609060101010101" pitchFamily="49" charset="-122"/>
                <a:ea typeface="仿宋" panose="02010609060101010101" pitchFamily="49" charset="-122"/>
              </a:rPr>
              <a:t>40</a:t>
            </a:r>
            <a:r>
              <a:rPr lang="zh-CN" altLang="en-US" sz="2400" dirty="0">
                <a:solidFill>
                  <a:srgbClr val="1019FE"/>
                </a:solidFill>
                <a:latin typeface="仿宋" panose="02010609060101010101" pitchFamily="49" charset="-122"/>
                <a:ea typeface="仿宋" panose="02010609060101010101" pitchFamily="49" charset="-122"/>
              </a:rPr>
              <a:t>分钟</a:t>
            </a:r>
            <a:r>
              <a:rPr lang="zh-CN" altLang="en-US" sz="2400" dirty="0">
                <a:latin typeface="仿宋" panose="02010609060101010101" pitchFamily="49" charset="-122"/>
                <a:ea typeface="仿宋" panose="02010609060101010101" pitchFamily="49" charset="-122"/>
              </a:rPr>
              <a:t>以上，而</a:t>
            </a:r>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仅需</a:t>
            </a:r>
            <a:r>
              <a:rPr lang="en-US" altLang="zh-CN" sz="2400" dirty="0">
                <a:solidFill>
                  <a:srgbClr val="1019FE"/>
                </a:solidFill>
                <a:latin typeface="仿宋" panose="02010609060101010101" pitchFamily="49" charset="-122"/>
                <a:ea typeface="仿宋" panose="02010609060101010101" pitchFamily="49" charset="-122"/>
              </a:rPr>
              <a:t>132</a:t>
            </a:r>
            <a:r>
              <a:rPr lang="zh-CN" altLang="en-US" sz="2400" dirty="0">
                <a:solidFill>
                  <a:srgbClr val="1019FE"/>
                </a:solidFill>
                <a:latin typeface="仿宋" panose="02010609060101010101" pitchFamily="49" charset="-122"/>
                <a:ea typeface="仿宋" panose="02010609060101010101" pitchFamily="49" charset="-122"/>
              </a:rPr>
              <a:t>秒</a:t>
            </a:r>
            <a:r>
              <a:rPr lang="zh-CN" altLang="en-US" sz="2400" dirty="0">
                <a:latin typeface="仿宋" panose="02010609060101010101" pitchFamily="49" charset="-122"/>
                <a:ea typeface="仿宋" panose="02010609060101010101" pitchFamily="49" charset="-122"/>
              </a:rPr>
              <a:t>。</a:t>
            </a:r>
          </a:p>
        </p:txBody>
      </p:sp>
      <p:pic>
        <p:nvPicPr>
          <p:cNvPr id="3" name="图片 2">
            <a:extLst>
              <a:ext uri="{FF2B5EF4-FFF2-40B4-BE49-F238E27FC236}">
                <a16:creationId xmlns:a16="http://schemas.microsoft.com/office/drawing/2014/main" id="{6BA15DAF-B97B-4BAF-8922-9893B0AB416B}"/>
              </a:ext>
            </a:extLst>
          </p:cNvPr>
          <p:cNvPicPr>
            <a:picLocks noChangeAspect="1"/>
          </p:cNvPicPr>
          <p:nvPr/>
        </p:nvPicPr>
        <p:blipFill>
          <a:blip r:embed="rId2"/>
          <a:stretch>
            <a:fillRect/>
          </a:stretch>
        </p:blipFill>
        <p:spPr>
          <a:xfrm>
            <a:off x="2584050" y="1735588"/>
            <a:ext cx="6400800" cy="3345873"/>
          </a:xfrm>
          <a:prstGeom prst="rect">
            <a:avLst/>
          </a:prstGeom>
        </p:spPr>
      </p:pic>
      <p:sp>
        <p:nvSpPr>
          <p:cNvPr id="11" name="灯片编号占位符 10">
            <a:extLst>
              <a:ext uri="{FF2B5EF4-FFF2-40B4-BE49-F238E27FC236}">
                <a16:creationId xmlns:a16="http://schemas.microsoft.com/office/drawing/2014/main" id="{0EEF8972-99B2-4FA5-B472-C3784558DAA8}"/>
              </a:ext>
            </a:extLst>
          </p:cNvPr>
          <p:cNvSpPr>
            <a:spLocks noGrp="1"/>
          </p:cNvSpPr>
          <p:nvPr>
            <p:ph type="sldNum" sz="quarter" idx="12"/>
          </p:nvPr>
        </p:nvSpPr>
        <p:spPr/>
        <p:txBody>
          <a:bodyPr/>
          <a:lstStyle/>
          <a:p>
            <a:fld id="{FBACCE8E-693F-4A26-8C07-7C954F1ED21F}" type="slidenum">
              <a:rPr lang="zh-CN" altLang="en-US" smtClean="0"/>
              <a:t>41</a:t>
            </a:fld>
            <a:endParaRPr lang="zh-CN" altLang="en-US"/>
          </a:p>
        </p:txBody>
      </p:sp>
    </p:spTree>
    <p:extLst>
      <p:ext uri="{BB962C8B-B14F-4D97-AF65-F5344CB8AC3E}">
        <p14:creationId xmlns:p14="http://schemas.microsoft.com/office/powerpoint/2010/main" val="364666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分解评估</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9829954" y="2353949"/>
            <a:ext cx="2095279" cy="2554545"/>
          </a:xfrm>
          <a:prstGeom prst="rect">
            <a:avLst/>
          </a:prstGeom>
          <a:noFill/>
        </p:spPr>
        <p:txBody>
          <a:bodyPr wrap="square" rtlCol="0">
            <a:spAutoFit/>
          </a:bodyPr>
          <a:lstStyle/>
          <a:p>
            <a:r>
              <a:rPr lang="zh-CN" altLang="en-US" sz="2000" dirty="0">
                <a:latin typeface="仿宋" panose="02010609060101010101" pitchFamily="49" charset="-122"/>
                <a:ea typeface="仿宋" panose="02010609060101010101" pitchFamily="49" charset="-122"/>
              </a:rPr>
              <a:t>结论：</a:t>
            </a:r>
            <a:r>
              <a:rPr lang="en-US" altLang="zh-CN" sz="2000" dirty="0">
                <a:latin typeface="仿宋" panose="02010609060101010101" pitchFamily="49" charset="-122"/>
                <a:ea typeface="仿宋" panose="02010609060101010101" pitchFamily="49" charset="-122"/>
              </a:rPr>
              <a:t>GMBE</a:t>
            </a:r>
            <a:r>
              <a:rPr lang="zh-CN" altLang="en-US" sz="2000" dirty="0">
                <a:latin typeface="仿宋" panose="02010609060101010101" pitchFamily="49" charset="-122"/>
                <a:ea typeface="仿宋" panose="02010609060101010101" pitchFamily="49" charset="-122"/>
              </a:rPr>
              <a:t>算法中所使用的节点重用方法</a:t>
            </a:r>
            <a:r>
              <a:rPr lang="zh-CN" altLang="en-US" sz="2000" dirty="0">
                <a:solidFill>
                  <a:srgbClr val="1019FE"/>
                </a:solidFill>
                <a:latin typeface="仿宋" panose="02010609060101010101" pitchFamily="49" charset="-122"/>
                <a:ea typeface="仿宋" panose="02010609060101010101" pitchFamily="49" charset="-122"/>
              </a:rPr>
              <a:t>显著降低了内存需求</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GMBE</a:t>
            </a:r>
            <a:r>
              <a:rPr lang="zh-CN" altLang="en-US" sz="2000" dirty="0">
                <a:latin typeface="仿宋" panose="02010609060101010101" pitchFamily="49" charset="-122"/>
                <a:ea typeface="仿宋" panose="02010609060101010101" pitchFamily="49" charset="-122"/>
              </a:rPr>
              <a:t>算法提出的剪枝方法和任务调度方法</a:t>
            </a:r>
            <a:r>
              <a:rPr lang="zh-CN" altLang="en-US" sz="2000" dirty="0">
                <a:solidFill>
                  <a:srgbClr val="1019FE"/>
                </a:solidFill>
                <a:latin typeface="仿宋" panose="02010609060101010101" pitchFamily="49" charset="-122"/>
                <a:ea typeface="仿宋" panose="02010609060101010101" pitchFamily="49" charset="-122"/>
              </a:rPr>
              <a:t>均带来枚举性能的提升</a:t>
            </a:r>
            <a:r>
              <a:rPr lang="zh-CN" altLang="en-US" sz="2000" dirty="0">
                <a:latin typeface="仿宋" panose="02010609060101010101" pitchFamily="49" charset="-122"/>
                <a:ea typeface="仿宋" panose="02010609060101010101" pitchFamily="49" charset="-122"/>
              </a:rPr>
              <a:t>。</a:t>
            </a:r>
          </a:p>
        </p:txBody>
      </p:sp>
      <p:sp>
        <p:nvSpPr>
          <p:cNvPr id="18" name="文本框 17">
            <a:extLst>
              <a:ext uri="{FF2B5EF4-FFF2-40B4-BE49-F238E27FC236}">
                <a16:creationId xmlns:a16="http://schemas.microsoft.com/office/drawing/2014/main" id="{655848D5-1B46-4ED9-AA0B-133021AD532C}"/>
              </a:ext>
            </a:extLst>
          </p:cNvPr>
          <p:cNvSpPr txBox="1"/>
          <p:nvPr/>
        </p:nvSpPr>
        <p:spPr>
          <a:xfrm>
            <a:off x="449219" y="6019197"/>
            <a:ext cx="9016514" cy="584775"/>
          </a:xfrm>
          <a:prstGeom prst="rect">
            <a:avLst/>
          </a:prstGeom>
          <a:noFill/>
        </p:spPr>
        <p:txBody>
          <a:bodyPr wrap="square" rtlCol="0">
            <a:spAutoFit/>
          </a:bodyPr>
          <a:lstStyle/>
          <a:p>
            <a:r>
              <a:rPr lang="zh-CN" altLang="en-US" sz="1600" dirty="0">
                <a:solidFill>
                  <a:schemeClr val="bg1">
                    <a:lumMod val="50000"/>
                  </a:schemeClr>
                </a:solidFill>
                <a:latin typeface="仿宋" panose="02010609060101010101" pitchFamily="49" charset="-122"/>
                <a:ea typeface="仿宋" panose="02010609060101010101" pitchFamily="49" charset="-122"/>
              </a:rPr>
              <a:t>注：</a:t>
            </a:r>
            <a:r>
              <a:rPr lang="en-US" altLang="zh-CN" sz="1600" dirty="0">
                <a:solidFill>
                  <a:schemeClr val="bg1">
                    <a:lumMod val="50000"/>
                  </a:schemeClr>
                </a:solidFill>
                <a:latin typeface="仿宋" panose="02010609060101010101" pitchFamily="49" charset="-122"/>
                <a:ea typeface="仿宋" panose="02010609060101010101" pitchFamily="49" charset="-122"/>
              </a:rPr>
              <a:t>GMBE-W/O_REUSE, GMBE-W/O_PRUNE</a:t>
            </a:r>
            <a:r>
              <a:rPr lang="zh-CN" altLang="en-US" sz="1600" dirty="0">
                <a:solidFill>
                  <a:schemeClr val="bg1">
                    <a:lumMod val="50000"/>
                  </a:schemeClr>
                </a:solidFill>
                <a:latin typeface="仿宋" panose="02010609060101010101" pitchFamily="49" charset="-122"/>
                <a:ea typeface="仿宋" panose="02010609060101010101" pitchFamily="49" charset="-122"/>
              </a:rPr>
              <a:t>分别表示在</a:t>
            </a:r>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上分别禁用节点重用和剪枝方法所产生的变种。</a:t>
            </a:r>
            <a:r>
              <a:rPr lang="en-US" altLang="zh-CN" sz="1600" dirty="0">
                <a:solidFill>
                  <a:schemeClr val="bg1">
                    <a:lumMod val="50000"/>
                  </a:schemeClr>
                </a:solidFill>
                <a:latin typeface="仿宋" panose="02010609060101010101" pitchFamily="49" charset="-122"/>
                <a:ea typeface="仿宋" panose="02010609060101010101" pitchFamily="49" charset="-122"/>
              </a:rPr>
              <a:t>GMBE-WARP</a:t>
            </a:r>
            <a:r>
              <a:rPr lang="zh-CN" altLang="en-US" sz="1600" dirty="0">
                <a:solidFill>
                  <a:schemeClr val="bg1">
                    <a:lumMod val="50000"/>
                  </a:schemeClr>
                </a:solidFill>
                <a:latin typeface="仿宋" panose="02010609060101010101" pitchFamily="49" charset="-122"/>
                <a:ea typeface="仿宋" panose="02010609060101010101" pitchFamily="49" charset="-122"/>
              </a:rPr>
              <a:t>和</a:t>
            </a:r>
            <a:r>
              <a:rPr lang="en-US" altLang="zh-CN" sz="1600" dirty="0">
                <a:solidFill>
                  <a:schemeClr val="bg1">
                    <a:lumMod val="50000"/>
                  </a:schemeClr>
                </a:solidFill>
                <a:latin typeface="仿宋" panose="02010609060101010101" pitchFamily="49" charset="-122"/>
                <a:ea typeface="仿宋" panose="02010609060101010101" pitchFamily="49" charset="-122"/>
              </a:rPr>
              <a:t>GMBE-BLOCK</a:t>
            </a:r>
            <a:r>
              <a:rPr lang="zh-CN" altLang="en-US" sz="1600" dirty="0">
                <a:solidFill>
                  <a:schemeClr val="bg1">
                    <a:lumMod val="50000"/>
                  </a:schemeClr>
                </a:solidFill>
                <a:latin typeface="仿宋" panose="02010609060101010101" pitchFamily="49" charset="-122"/>
                <a:ea typeface="仿宋" panose="02010609060101010101" pitchFamily="49" charset="-122"/>
              </a:rPr>
              <a:t>分别是</a:t>
            </a:r>
            <a:r>
              <a:rPr lang="en-US" altLang="zh-CN" sz="1600" dirty="0">
                <a:solidFill>
                  <a:schemeClr val="bg1">
                    <a:lumMod val="50000"/>
                  </a:schemeClr>
                </a:solidFill>
                <a:latin typeface="仿宋" panose="02010609060101010101" pitchFamily="49" charset="-122"/>
                <a:ea typeface="仿宋" panose="02010609060101010101" pitchFamily="49" charset="-122"/>
              </a:rPr>
              <a:t>GMBE</a:t>
            </a:r>
            <a:r>
              <a:rPr lang="zh-CN" altLang="en-US" sz="1600" dirty="0">
                <a:solidFill>
                  <a:schemeClr val="bg1">
                    <a:lumMod val="50000"/>
                  </a:schemeClr>
                </a:solidFill>
                <a:latin typeface="仿宋" panose="02010609060101010101" pitchFamily="49" charset="-122"/>
                <a:ea typeface="仿宋" panose="02010609060101010101" pitchFamily="49" charset="-122"/>
              </a:rPr>
              <a:t>采用直接将枚举子树映射到不同</a:t>
            </a:r>
            <a:r>
              <a:rPr lang="en-US" altLang="zh-CN" sz="1600" dirty="0">
                <a:solidFill>
                  <a:schemeClr val="bg1">
                    <a:lumMod val="50000"/>
                  </a:schemeClr>
                </a:solidFill>
                <a:latin typeface="仿宋" panose="02010609060101010101" pitchFamily="49" charset="-122"/>
                <a:ea typeface="仿宋" panose="02010609060101010101" pitchFamily="49" charset="-122"/>
              </a:rPr>
              <a:t>warp</a:t>
            </a:r>
            <a:r>
              <a:rPr lang="zh-CN" altLang="en-US" sz="1600" dirty="0">
                <a:solidFill>
                  <a:schemeClr val="bg1">
                    <a:lumMod val="50000"/>
                  </a:schemeClr>
                </a:solidFill>
                <a:latin typeface="仿宋" panose="02010609060101010101" pitchFamily="49" charset="-122"/>
                <a:ea typeface="仿宋" panose="02010609060101010101" pitchFamily="49" charset="-122"/>
              </a:rPr>
              <a:t>和不同</a:t>
            </a:r>
            <a:r>
              <a:rPr lang="en-US" altLang="zh-CN" sz="1600" dirty="0">
                <a:solidFill>
                  <a:schemeClr val="bg1">
                    <a:lumMod val="50000"/>
                  </a:schemeClr>
                </a:solidFill>
                <a:latin typeface="仿宋" panose="02010609060101010101" pitchFamily="49" charset="-122"/>
                <a:ea typeface="仿宋" panose="02010609060101010101" pitchFamily="49" charset="-122"/>
              </a:rPr>
              <a:t>block</a:t>
            </a:r>
            <a:r>
              <a:rPr lang="zh-CN" altLang="en-US" sz="1600" dirty="0">
                <a:solidFill>
                  <a:schemeClr val="bg1">
                    <a:lumMod val="50000"/>
                  </a:schemeClr>
                </a:solidFill>
                <a:latin typeface="仿宋" panose="02010609060101010101" pitchFamily="49" charset="-122"/>
                <a:ea typeface="仿宋" panose="02010609060101010101" pitchFamily="49" charset="-122"/>
              </a:rPr>
              <a:t>的变种。</a:t>
            </a:r>
          </a:p>
        </p:txBody>
      </p:sp>
      <p:pic>
        <p:nvPicPr>
          <p:cNvPr id="2" name="图片 1">
            <a:extLst>
              <a:ext uri="{FF2B5EF4-FFF2-40B4-BE49-F238E27FC236}">
                <a16:creationId xmlns:a16="http://schemas.microsoft.com/office/drawing/2014/main" id="{B290E7B8-37D2-4FA6-B6B4-CB7A0B7872CF}"/>
              </a:ext>
            </a:extLst>
          </p:cNvPr>
          <p:cNvPicPr>
            <a:picLocks noChangeAspect="1"/>
          </p:cNvPicPr>
          <p:nvPr/>
        </p:nvPicPr>
        <p:blipFill>
          <a:blip r:embed="rId2"/>
          <a:stretch>
            <a:fillRect/>
          </a:stretch>
        </p:blipFill>
        <p:spPr>
          <a:xfrm>
            <a:off x="449219" y="1820944"/>
            <a:ext cx="4148180" cy="2283150"/>
          </a:xfrm>
          <a:prstGeom prst="rect">
            <a:avLst/>
          </a:prstGeom>
        </p:spPr>
      </p:pic>
      <p:pic>
        <p:nvPicPr>
          <p:cNvPr id="4" name="图片 3">
            <a:extLst>
              <a:ext uri="{FF2B5EF4-FFF2-40B4-BE49-F238E27FC236}">
                <a16:creationId xmlns:a16="http://schemas.microsoft.com/office/drawing/2014/main" id="{DD5E5978-6AB5-4D2C-856F-64EB85AA4433}"/>
              </a:ext>
            </a:extLst>
          </p:cNvPr>
          <p:cNvPicPr>
            <a:picLocks noChangeAspect="1"/>
          </p:cNvPicPr>
          <p:nvPr/>
        </p:nvPicPr>
        <p:blipFill>
          <a:blip r:embed="rId3"/>
          <a:stretch>
            <a:fillRect/>
          </a:stretch>
        </p:blipFill>
        <p:spPr>
          <a:xfrm>
            <a:off x="4597399" y="1776423"/>
            <a:ext cx="4624388" cy="2327671"/>
          </a:xfrm>
          <a:prstGeom prst="rect">
            <a:avLst/>
          </a:prstGeom>
        </p:spPr>
      </p:pic>
      <p:pic>
        <p:nvPicPr>
          <p:cNvPr id="7" name="图片 6">
            <a:extLst>
              <a:ext uri="{FF2B5EF4-FFF2-40B4-BE49-F238E27FC236}">
                <a16:creationId xmlns:a16="http://schemas.microsoft.com/office/drawing/2014/main" id="{63C632F6-BFF5-487B-B992-C39A5C8A357F}"/>
              </a:ext>
            </a:extLst>
          </p:cNvPr>
          <p:cNvPicPr>
            <a:picLocks noChangeAspect="1"/>
          </p:cNvPicPr>
          <p:nvPr/>
        </p:nvPicPr>
        <p:blipFill>
          <a:blip r:embed="rId4"/>
          <a:stretch>
            <a:fillRect/>
          </a:stretch>
        </p:blipFill>
        <p:spPr>
          <a:xfrm>
            <a:off x="449219" y="4643668"/>
            <a:ext cx="4631192" cy="903282"/>
          </a:xfrm>
          <a:prstGeom prst="rect">
            <a:avLst/>
          </a:prstGeom>
        </p:spPr>
      </p:pic>
      <p:pic>
        <p:nvPicPr>
          <p:cNvPr id="8" name="图片 7">
            <a:extLst>
              <a:ext uri="{FF2B5EF4-FFF2-40B4-BE49-F238E27FC236}">
                <a16:creationId xmlns:a16="http://schemas.microsoft.com/office/drawing/2014/main" id="{725230DA-695A-4E9E-80BE-42CF3F0D3279}"/>
              </a:ext>
            </a:extLst>
          </p:cNvPr>
          <p:cNvPicPr>
            <a:picLocks noChangeAspect="1"/>
          </p:cNvPicPr>
          <p:nvPr/>
        </p:nvPicPr>
        <p:blipFill>
          <a:blip r:embed="rId5"/>
          <a:stretch>
            <a:fillRect/>
          </a:stretch>
        </p:blipFill>
        <p:spPr>
          <a:xfrm>
            <a:off x="5173545" y="4120156"/>
            <a:ext cx="4059865" cy="1874244"/>
          </a:xfrm>
          <a:prstGeom prst="rect">
            <a:avLst/>
          </a:prstGeom>
        </p:spPr>
      </p:pic>
      <p:sp>
        <p:nvSpPr>
          <p:cNvPr id="17" name="灯片编号占位符 16">
            <a:extLst>
              <a:ext uri="{FF2B5EF4-FFF2-40B4-BE49-F238E27FC236}">
                <a16:creationId xmlns:a16="http://schemas.microsoft.com/office/drawing/2014/main" id="{9BA0C3F0-54D9-4977-9C5A-965FE2DD8865}"/>
              </a:ext>
            </a:extLst>
          </p:cNvPr>
          <p:cNvSpPr>
            <a:spLocks noGrp="1"/>
          </p:cNvSpPr>
          <p:nvPr>
            <p:ph type="sldNum" sz="quarter" idx="12"/>
          </p:nvPr>
        </p:nvSpPr>
        <p:spPr/>
        <p:txBody>
          <a:bodyPr/>
          <a:lstStyle/>
          <a:p>
            <a:fld id="{FBACCE8E-693F-4A26-8C07-7C954F1ED21F}" type="slidenum">
              <a:rPr lang="zh-CN" altLang="en-US" smtClean="0"/>
              <a:t>42</a:t>
            </a:fld>
            <a:endParaRPr lang="zh-CN" altLang="en-US"/>
          </a:p>
        </p:txBody>
      </p:sp>
    </p:spTree>
    <p:extLst>
      <p:ext uri="{BB962C8B-B14F-4D97-AF65-F5344CB8AC3E}">
        <p14:creationId xmlns:p14="http://schemas.microsoft.com/office/powerpoint/2010/main" val="847373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实验评估</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敏感性测试</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EE24FF-BF78-4228-A1C3-619C41C1BB24}"/>
              </a:ext>
            </a:extLst>
          </p:cNvPr>
          <p:cNvSpPr txBox="1"/>
          <p:nvPr/>
        </p:nvSpPr>
        <p:spPr>
          <a:xfrm>
            <a:off x="703841" y="5642963"/>
            <a:ext cx="10864382" cy="461665"/>
          </a:xfrm>
          <a:prstGeom prst="rect">
            <a:avLst/>
          </a:prstGeom>
          <a:noFill/>
        </p:spPr>
        <p:txBody>
          <a:bodyPr wrap="square" rtlCol="0">
            <a:spAutoFit/>
          </a:bodyPr>
          <a:lstStyle/>
          <a:p>
            <a:r>
              <a:rPr lang="zh-CN" altLang="en-US" sz="2400" dirty="0">
                <a:latin typeface="仿宋" panose="02010609060101010101" pitchFamily="49" charset="-122"/>
                <a:ea typeface="仿宋" panose="02010609060101010101" pitchFamily="49" charset="-122"/>
              </a:rPr>
              <a:t>结论：</a:t>
            </a:r>
            <a:r>
              <a:rPr lang="en-US" altLang="zh-CN" sz="2400" dirty="0">
                <a:latin typeface="仿宋" panose="02010609060101010101" pitchFamily="49" charset="-122"/>
                <a:ea typeface="仿宋" panose="02010609060101010101" pitchFamily="49" charset="-122"/>
              </a:rPr>
              <a:t>GMBE</a:t>
            </a:r>
            <a:r>
              <a:rPr lang="zh-CN" altLang="en-US" sz="2400" dirty="0">
                <a:latin typeface="仿宋" panose="02010609060101010101" pitchFamily="49" charset="-122"/>
                <a:ea typeface="仿宋" panose="02010609060101010101" pitchFamily="49" charset="-122"/>
              </a:rPr>
              <a:t>算法能够</a:t>
            </a:r>
            <a:r>
              <a:rPr lang="zh-CN" altLang="en-US" sz="2400" dirty="0">
                <a:solidFill>
                  <a:srgbClr val="1019FE"/>
                </a:solidFill>
                <a:latin typeface="仿宋" panose="02010609060101010101" pitchFamily="49" charset="-122"/>
                <a:ea typeface="仿宋" panose="02010609060101010101" pitchFamily="49" charset="-122"/>
              </a:rPr>
              <a:t>适用于不同的</a:t>
            </a:r>
            <a:r>
              <a:rPr lang="en-US" altLang="zh-CN" sz="2400" dirty="0">
                <a:solidFill>
                  <a:srgbClr val="1019FE"/>
                </a:solidFill>
                <a:latin typeface="仿宋" panose="02010609060101010101" pitchFamily="49" charset="-122"/>
                <a:ea typeface="仿宋" panose="02010609060101010101" pitchFamily="49" charset="-122"/>
              </a:rPr>
              <a:t>GPU</a:t>
            </a:r>
            <a:r>
              <a:rPr lang="zh-CN" altLang="en-US" sz="2400" dirty="0">
                <a:latin typeface="仿宋" panose="02010609060101010101" pitchFamily="49" charset="-122"/>
                <a:ea typeface="仿宋" panose="02010609060101010101" pitchFamily="49" charset="-122"/>
              </a:rPr>
              <a:t>，同时</a:t>
            </a:r>
            <a:r>
              <a:rPr lang="zh-CN" altLang="en-US" sz="2400" dirty="0">
                <a:solidFill>
                  <a:srgbClr val="1019FE"/>
                </a:solidFill>
                <a:latin typeface="仿宋" panose="02010609060101010101" pitchFamily="49" charset="-122"/>
                <a:ea typeface="仿宋" panose="02010609060101010101" pitchFamily="49" charset="-122"/>
              </a:rPr>
              <a:t>在多</a:t>
            </a:r>
            <a:r>
              <a:rPr lang="en-US" altLang="zh-CN" sz="2400" dirty="0">
                <a:solidFill>
                  <a:srgbClr val="1019FE"/>
                </a:solidFill>
                <a:latin typeface="仿宋" panose="02010609060101010101" pitchFamily="49" charset="-122"/>
                <a:ea typeface="仿宋" panose="02010609060101010101" pitchFamily="49" charset="-122"/>
              </a:rPr>
              <a:t>GPU</a:t>
            </a:r>
            <a:r>
              <a:rPr lang="zh-CN" altLang="en-US" sz="2400" dirty="0">
                <a:solidFill>
                  <a:srgbClr val="1019FE"/>
                </a:solidFill>
                <a:latin typeface="仿宋" panose="02010609060101010101" pitchFamily="49" charset="-122"/>
                <a:ea typeface="仿宋" panose="02010609060101010101" pitchFamily="49" charset="-122"/>
              </a:rPr>
              <a:t>场景下具有可扩展性</a:t>
            </a:r>
            <a:r>
              <a:rPr lang="zh-CN" altLang="en-US" sz="2400" dirty="0">
                <a:latin typeface="仿宋" panose="02010609060101010101" pitchFamily="49" charset="-122"/>
                <a:ea typeface="仿宋" panose="02010609060101010101" pitchFamily="49" charset="-122"/>
              </a:rPr>
              <a:t>。</a:t>
            </a:r>
          </a:p>
        </p:txBody>
      </p:sp>
      <p:pic>
        <p:nvPicPr>
          <p:cNvPr id="3" name="图片 2">
            <a:extLst>
              <a:ext uri="{FF2B5EF4-FFF2-40B4-BE49-F238E27FC236}">
                <a16:creationId xmlns:a16="http://schemas.microsoft.com/office/drawing/2014/main" id="{200BF444-92D0-4E15-B399-7FC424B773E8}"/>
              </a:ext>
            </a:extLst>
          </p:cNvPr>
          <p:cNvPicPr>
            <a:picLocks noChangeAspect="1"/>
          </p:cNvPicPr>
          <p:nvPr/>
        </p:nvPicPr>
        <p:blipFill>
          <a:blip r:embed="rId2"/>
          <a:stretch>
            <a:fillRect/>
          </a:stretch>
        </p:blipFill>
        <p:spPr>
          <a:xfrm>
            <a:off x="593338" y="2542006"/>
            <a:ext cx="4819375" cy="2376262"/>
          </a:xfrm>
          <a:prstGeom prst="rect">
            <a:avLst/>
          </a:prstGeom>
        </p:spPr>
      </p:pic>
      <p:pic>
        <p:nvPicPr>
          <p:cNvPr id="7" name="图片 6">
            <a:extLst>
              <a:ext uri="{FF2B5EF4-FFF2-40B4-BE49-F238E27FC236}">
                <a16:creationId xmlns:a16="http://schemas.microsoft.com/office/drawing/2014/main" id="{DFCBB455-B2B0-4210-94C8-ADD91EDF5E0C}"/>
              </a:ext>
            </a:extLst>
          </p:cNvPr>
          <p:cNvPicPr>
            <a:picLocks noChangeAspect="1"/>
          </p:cNvPicPr>
          <p:nvPr/>
        </p:nvPicPr>
        <p:blipFill>
          <a:blip r:embed="rId3"/>
          <a:stretch>
            <a:fillRect/>
          </a:stretch>
        </p:blipFill>
        <p:spPr>
          <a:xfrm>
            <a:off x="5692113" y="2542006"/>
            <a:ext cx="6370769" cy="2961287"/>
          </a:xfrm>
          <a:prstGeom prst="rect">
            <a:avLst/>
          </a:prstGeom>
        </p:spPr>
      </p:pic>
      <p:sp>
        <p:nvSpPr>
          <p:cNvPr id="13" name="灯片编号占位符 12">
            <a:extLst>
              <a:ext uri="{FF2B5EF4-FFF2-40B4-BE49-F238E27FC236}">
                <a16:creationId xmlns:a16="http://schemas.microsoft.com/office/drawing/2014/main" id="{C4D430CE-F16F-4CC6-A31F-2B28D9B12DBD}"/>
              </a:ext>
            </a:extLst>
          </p:cNvPr>
          <p:cNvSpPr>
            <a:spLocks noGrp="1"/>
          </p:cNvSpPr>
          <p:nvPr>
            <p:ph type="sldNum" sz="quarter" idx="12"/>
          </p:nvPr>
        </p:nvSpPr>
        <p:spPr/>
        <p:txBody>
          <a:bodyPr/>
          <a:lstStyle/>
          <a:p>
            <a:fld id="{FBACCE8E-693F-4A26-8C07-7C954F1ED21F}" type="slidenum">
              <a:rPr lang="zh-CN" altLang="en-US" smtClean="0"/>
              <a:t>43</a:t>
            </a:fld>
            <a:endParaRPr lang="zh-CN" altLang="en-US"/>
          </a:p>
        </p:txBody>
      </p:sp>
    </p:spTree>
    <p:extLst>
      <p:ext uri="{BB962C8B-B14F-4D97-AF65-F5344CB8AC3E}">
        <p14:creationId xmlns:p14="http://schemas.microsoft.com/office/powerpoint/2010/main" val="1102021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基于</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GPU</a:t>
            </a: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的极大二分团枚举并行算法</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本章小结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04</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0F0A353-BE54-43DD-AB26-4A570C19948B}"/>
              </a:ext>
            </a:extLst>
          </p:cNvPr>
          <p:cNvSpPr/>
          <p:nvPr/>
        </p:nvSpPr>
        <p:spPr>
          <a:xfrm>
            <a:off x="323849" y="2232000"/>
            <a:ext cx="10728463" cy="2409634"/>
          </a:xfrm>
          <a:prstGeom prst="rect">
            <a:avLst/>
          </a:prstGeom>
        </p:spPr>
        <p:txBody>
          <a:bodyPr wrap="square">
            <a:spAutoFit/>
          </a:bodyPr>
          <a:lstStyle/>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提出</a:t>
            </a:r>
            <a:r>
              <a:rPr lang="zh-CN" altLang="en-US" sz="3200" dirty="0">
                <a:solidFill>
                  <a:srgbClr val="FF0000"/>
                </a:solidFill>
                <a:ea typeface="宋体" panose="02010600030101010101" pitchFamily="2" charset="-122"/>
              </a:rPr>
              <a:t>基于枚举节点重用的迭代方法</a:t>
            </a:r>
            <a:r>
              <a:rPr lang="zh-CN" altLang="en-US" sz="3200" dirty="0">
                <a:solidFill>
                  <a:schemeClr val="tx1">
                    <a:lumMod val="75000"/>
                    <a:lumOff val="25000"/>
                  </a:schemeClr>
                </a:solidFill>
                <a:ea typeface="宋体" panose="02010600030101010101" pitchFamily="2" charset="-122"/>
              </a:rPr>
              <a:t>，减小内存开销。</a:t>
            </a:r>
            <a:endParaRPr lang="en-US" altLang="zh-CN" sz="3200" dirty="0">
              <a:solidFill>
                <a:schemeClr val="tx1">
                  <a:lumMod val="75000"/>
                  <a:lumOff val="25000"/>
                </a:schemeClr>
              </a:solidFill>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提出适用于</a:t>
            </a:r>
            <a:r>
              <a:rPr lang="en-US" altLang="zh-CN" sz="3200" dirty="0">
                <a:solidFill>
                  <a:schemeClr val="tx1">
                    <a:lumMod val="75000"/>
                    <a:lumOff val="25000"/>
                  </a:schemeClr>
                </a:solidFill>
                <a:ea typeface="宋体" panose="02010600030101010101" pitchFamily="2" charset="-122"/>
                <a:cs typeface="Times New Roman" panose="02020603050405020304" pitchFamily="18" charset="0"/>
              </a:rPr>
              <a:t>GPU</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的</a:t>
            </a:r>
            <a:r>
              <a:rPr lang="zh-CN" altLang="en-US" sz="3200" dirty="0">
                <a:solidFill>
                  <a:srgbClr val="FF0000"/>
                </a:solidFill>
                <a:ea typeface="宋体" panose="02010600030101010101" pitchFamily="2" charset="-122"/>
                <a:cs typeface="Times New Roman" panose="02020603050405020304" pitchFamily="18" charset="0"/>
              </a:rPr>
              <a:t>局部邻居数量感知的剪枝方法</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提出</a:t>
            </a:r>
            <a:r>
              <a:rPr lang="zh-CN" altLang="en-US" sz="3200" dirty="0">
                <a:solidFill>
                  <a:srgbClr val="FF0000"/>
                </a:solidFill>
                <a:ea typeface="宋体" panose="02010600030101010101" pitchFamily="2" charset="-122"/>
                <a:cs typeface="Times New Roman" panose="02020603050405020304" pitchFamily="18" charset="0"/>
              </a:rPr>
              <a:t>负载感知的任务调度方法</a:t>
            </a:r>
            <a:r>
              <a:rPr lang="zh-CN" altLang="en-US" sz="3200" dirty="0">
                <a:solidFill>
                  <a:schemeClr val="tx1">
                    <a:lumMod val="75000"/>
                    <a:lumOff val="25000"/>
                  </a:schemeClr>
                </a:solidFill>
                <a:ea typeface="宋体" panose="02010600030101010101" pitchFamily="2" charset="-122"/>
                <a:cs typeface="Times New Roman" panose="02020603050405020304" pitchFamily="18" charset="0"/>
              </a:rPr>
              <a:t>。</a:t>
            </a:r>
            <a:endParaRPr lang="en-US" altLang="zh-CN" sz="3200" dirty="0">
              <a:solidFill>
                <a:schemeClr val="tx1">
                  <a:lumMod val="75000"/>
                  <a:lumOff val="25000"/>
                </a:schemeClr>
              </a:solidFill>
              <a:ea typeface="宋体" panose="02010600030101010101" pitchFamily="2" charset="-122"/>
              <a:cs typeface="Times New Roman" panose="02020603050405020304" pitchFamily="18" charset="0"/>
            </a:endParaRPr>
          </a:p>
          <a:p>
            <a:pPr marL="571500" indent="720000">
              <a:lnSpc>
                <a:spcPct val="120000"/>
              </a:lnSpc>
              <a:buFont typeface="Wingdings" panose="05000000000000000000" pitchFamily="2" charset="2"/>
              <a:buChar char="Ø"/>
              <a:defRPr/>
            </a:pPr>
            <a:r>
              <a:rPr lang="zh-CN" altLang="en-US" sz="3200" dirty="0">
                <a:solidFill>
                  <a:schemeClr val="tx1">
                    <a:lumMod val="75000"/>
                    <a:lumOff val="25000"/>
                  </a:schemeClr>
                </a:solidFill>
                <a:ea typeface="宋体" panose="02010600030101010101" pitchFamily="2" charset="-122"/>
              </a:rPr>
              <a:t>结合上述方法，形成</a:t>
            </a:r>
            <a:r>
              <a:rPr lang="zh-CN" altLang="en-US" sz="3200" dirty="0">
                <a:solidFill>
                  <a:srgbClr val="1019FE"/>
                </a:solidFill>
                <a:ea typeface="宋体" panose="02010600030101010101" pitchFamily="2" charset="-122"/>
              </a:rPr>
              <a:t>基于</a:t>
            </a:r>
            <a:r>
              <a:rPr lang="en-US" altLang="zh-CN" sz="3200" dirty="0">
                <a:solidFill>
                  <a:srgbClr val="1019FE"/>
                </a:solidFill>
                <a:ea typeface="宋体" panose="02010600030101010101" pitchFamily="2" charset="-122"/>
              </a:rPr>
              <a:t>GPU</a:t>
            </a:r>
            <a:r>
              <a:rPr lang="zh-CN" altLang="en-US" sz="3200" dirty="0">
                <a:solidFill>
                  <a:srgbClr val="1019FE"/>
                </a:solidFill>
                <a:ea typeface="宋体" panose="02010600030101010101" pitchFamily="2" charset="-122"/>
              </a:rPr>
              <a:t>的</a:t>
            </a:r>
            <a:r>
              <a:rPr lang="zh-CN" altLang="en-US" sz="3200" dirty="0">
                <a:solidFill>
                  <a:schemeClr val="tx1">
                    <a:lumMod val="75000"/>
                    <a:lumOff val="25000"/>
                  </a:schemeClr>
                </a:solidFill>
                <a:ea typeface="宋体" panose="02010600030101010101" pitchFamily="2" charset="-122"/>
              </a:rPr>
              <a:t>高效的</a:t>
            </a:r>
            <a:r>
              <a:rPr lang="en-US" altLang="zh-CN" sz="3200" dirty="0">
                <a:solidFill>
                  <a:srgbClr val="FF0000"/>
                </a:solidFill>
                <a:ea typeface="宋体" panose="02010600030101010101" pitchFamily="2" charset="-122"/>
              </a:rPr>
              <a:t>GMBE</a:t>
            </a:r>
            <a:r>
              <a:rPr lang="zh-CN" altLang="en-US" sz="3200" dirty="0">
                <a:solidFill>
                  <a:schemeClr val="tx1">
                    <a:lumMod val="75000"/>
                    <a:lumOff val="25000"/>
                  </a:schemeClr>
                </a:solidFill>
                <a:ea typeface="宋体" panose="02010600030101010101" pitchFamily="2" charset="-122"/>
              </a:rPr>
              <a:t>算法。</a:t>
            </a:r>
            <a:endParaRPr lang="en-US" altLang="zh-CN" sz="3200" dirty="0">
              <a:solidFill>
                <a:schemeClr val="tx1">
                  <a:lumMod val="75000"/>
                  <a:lumOff val="25000"/>
                </a:schemeClr>
              </a:solidFill>
              <a:ea typeface="宋体" panose="02010600030101010101" pitchFamily="2" charset="-122"/>
            </a:endParaRPr>
          </a:p>
        </p:txBody>
      </p:sp>
      <p:sp>
        <p:nvSpPr>
          <p:cNvPr id="9" name="灯片编号占位符 8">
            <a:extLst>
              <a:ext uri="{FF2B5EF4-FFF2-40B4-BE49-F238E27FC236}">
                <a16:creationId xmlns:a16="http://schemas.microsoft.com/office/drawing/2014/main" id="{C349223E-07A9-42D2-88C2-FF2D0A27EE14}"/>
              </a:ext>
            </a:extLst>
          </p:cNvPr>
          <p:cNvSpPr>
            <a:spLocks noGrp="1"/>
          </p:cNvSpPr>
          <p:nvPr>
            <p:ph type="sldNum" sz="quarter" idx="12"/>
          </p:nvPr>
        </p:nvSpPr>
        <p:spPr/>
        <p:txBody>
          <a:bodyPr/>
          <a:lstStyle/>
          <a:p>
            <a:fld id="{FBACCE8E-693F-4A26-8C07-7C954F1ED21F}" type="slidenum">
              <a:rPr lang="zh-CN" altLang="en-US" smtClean="0"/>
              <a:t>44</a:t>
            </a:fld>
            <a:endParaRPr lang="zh-CN" altLang="en-US"/>
          </a:p>
        </p:txBody>
      </p:sp>
    </p:spTree>
    <p:extLst>
      <p:ext uri="{BB962C8B-B14F-4D97-AF65-F5344CB8AC3E}">
        <p14:creationId xmlns:p14="http://schemas.microsoft.com/office/powerpoint/2010/main" val="814347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34C9C"/>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E32BC2D-D4AF-48DC-8DC8-EA32A6660356}"/>
              </a:ext>
            </a:extLst>
          </p:cNvPr>
          <p:cNvSpPr/>
          <p:nvPr/>
        </p:nvSpPr>
        <p:spPr>
          <a:xfrm>
            <a:off x="323850" y="787400"/>
            <a:ext cx="1154430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D8459F-6592-4E39-907D-777C98B769E3}"/>
              </a:ext>
            </a:extLst>
          </p:cNvPr>
          <p:cNvSpPr/>
          <p:nvPr/>
        </p:nvSpPr>
        <p:spPr>
          <a:xfrm>
            <a:off x="948000" y="1269000"/>
            <a:ext cx="10296000" cy="2807050"/>
          </a:xfrm>
          <a:prstGeom prst="rect">
            <a:avLst/>
          </a:prstGeom>
        </p:spPr>
        <p:txBody>
          <a:bodyPr wrap="square">
            <a:spAutoFit/>
          </a:bodyPr>
          <a:lstStyle/>
          <a:p>
            <a:pPr>
              <a:spcAft>
                <a:spcPts val="3000"/>
              </a:spcAft>
              <a:defRPr/>
            </a:pPr>
            <a:r>
              <a:rPr lang="en-US" altLang="zh-CN" sz="6000" baseline="30000" dirty="0">
                <a:solidFill>
                  <a:srgbClr val="9E0000"/>
                </a:solidFill>
                <a:latin typeface="宋体" panose="02010600030101010101" pitchFamily="2" charset="-122"/>
                <a:ea typeface="宋体" panose="02010600030101010101" pitchFamily="2" charset="-122"/>
              </a:rPr>
              <a:t>#</a:t>
            </a:r>
            <a:r>
              <a:rPr lang="en-US" altLang="zh-CN" sz="6000" baseline="-25000" dirty="0">
                <a:solidFill>
                  <a:schemeClr val="tx1">
                    <a:lumMod val="75000"/>
                    <a:lumOff val="25000"/>
                  </a:schemeClr>
                </a:solidFill>
                <a:latin typeface="宋体" panose="02010600030101010101" pitchFamily="2" charset="-122"/>
                <a:ea typeface="宋体" panose="02010600030101010101" pitchFamily="2" charset="-122"/>
              </a:rPr>
              <a:t> </a:t>
            </a:r>
            <a:r>
              <a:rPr lang="en-US" altLang="zh-CN" sz="6000" b="1" dirty="0">
                <a:solidFill>
                  <a:srgbClr val="034C9C"/>
                </a:solidFill>
                <a:latin typeface="宋体" panose="02010600030101010101" pitchFamily="2" charset="-122"/>
                <a:ea typeface="宋体" panose="02010600030101010101" pitchFamily="2" charset="-122"/>
              </a:rPr>
              <a:t>5</a:t>
            </a:r>
            <a:r>
              <a:rPr lang="en-US" altLang="zh-CN" sz="6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400" dirty="0">
                <a:solidFill>
                  <a:schemeClr val="tx1">
                    <a:lumMod val="75000"/>
                    <a:lumOff val="25000"/>
                  </a:schemeClr>
                </a:solidFill>
                <a:latin typeface="黑体" panose="02010609060101010101" pitchFamily="49" charset="-122"/>
                <a:ea typeface="黑体" panose="02010609060101010101" pitchFamily="49" charset="-122"/>
              </a:rPr>
              <a:t>总结与展望</a:t>
            </a:r>
            <a:endParaRPr lang="en-US" altLang="zh-CN" sz="4400" b="1" dirty="0">
              <a:solidFill>
                <a:schemeClr val="tx1">
                  <a:lumMod val="75000"/>
                  <a:lumOff val="25000"/>
                </a:schemeClr>
              </a:solidFill>
              <a:latin typeface="黑体" panose="02010609060101010101" pitchFamily="49" charset="-122"/>
              <a:ea typeface="黑体" panose="02010609060101010101" pitchFamily="49" charset="-122"/>
            </a:endParaRPr>
          </a:p>
          <a:p>
            <a:pPr marL="571500" indent="720000">
              <a:lnSpc>
                <a:spcPct val="120000"/>
              </a:lnSpc>
              <a:buFont typeface="Wingdings" panose="05000000000000000000" pitchFamily="2" charset="2"/>
              <a:buChar char="Ø"/>
              <a:defRPr/>
            </a:pPr>
            <a:r>
              <a:rPr lang="en-US" altLang="zh-CN"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工作总结</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a:p>
            <a:pPr marL="571500" indent="720000">
              <a:lnSpc>
                <a:spcPct val="120000"/>
              </a:lnSpc>
              <a:buFont typeface="Wingdings" panose="05000000000000000000" pitchFamily="2" charset="2"/>
              <a:buChar char="Ø"/>
              <a:defRPr/>
            </a:pPr>
            <a:r>
              <a:rPr lang="zh-CN" altLang="en-US" sz="40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4000"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rPr>
              <a:t>研究展望</a:t>
            </a:r>
            <a:endParaRPr lang="en-US" altLang="zh-CN" sz="40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6" name="灯片编号占位符 5">
            <a:extLst>
              <a:ext uri="{FF2B5EF4-FFF2-40B4-BE49-F238E27FC236}">
                <a16:creationId xmlns:a16="http://schemas.microsoft.com/office/drawing/2014/main" id="{94D9FFAD-854E-44D2-8FF0-94F37B16C771}"/>
              </a:ext>
            </a:extLst>
          </p:cNvPr>
          <p:cNvSpPr>
            <a:spLocks noGrp="1"/>
          </p:cNvSpPr>
          <p:nvPr>
            <p:ph type="sldNum" sz="quarter" idx="12"/>
          </p:nvPr>
        </p:nvSpPr>
        <p:spPr/>
        <p:txBody>
          <a:bodyPr/>
          <a:lstStyle/>
          <a:p>
            <a:fld id="{FBACCE8E-693F-4A26-8C07-7C954F1ED21F}" type="slidenum">
              <a:rPr lang="zh-CN" altLang="en-US" smtClean="0"/>
              <a:pPr/>
              <a:t>45</a:t>
            </a:fld>
            <a:endParaRPr lang="zh-CN" altLang="en-US" dirty="0"/>
          </a:p>
        </p:txBody>
      </p:sp>
    </p:spTree>
    <p:extLst>
      <p:ext uri="{BB962C8B-B14F-4D97-AF65-F5344CB8AC3E}">
        <p14:creationId xmlns:p14="http://schemas.microsoft.com/office/powerpoint/2010/main" val="3448333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工作总结</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B6FD25-9814-4F96-AE3C-FB1691951593}"/>
              </a:ext>
            </a:extLst>
          </p:cNvPr>
          <p:cNvSpPr/>
          <p:nvPr/>
        </p:nvSpPr>
        <p:spPr>
          <a:xfrm>
            <a:off x="760855" y="1927643"/>
            <a:ext cx="3220926" cy="4000597"/>
          </a:xfrm>
          <a:prstGeom prst="rect">
            <a:avLst/>
          </a:prstGeom>
          <a:solidFill>
            <a:srgbClr val="EBD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029481-29D1-43C5-8809-89FC65CE3ECF}"/>
              </a:ext>
            </a:extLst>
          </p:cNvPr>
          <p:cNvSpPr/>
          <p:nvPr/>
        </p:nvSpPr>
        <p:spPr>
          <a:xfrm>
            <a:off x="914187"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主动的极大二分团枚举</a:t>
            </a:r>
            <a:r>
              <a:rPr lang="zh-CN" altLang="en-US" sz="2400" dirty="0">
                <a:solidFill>
                  <a:srgbClr val="FF0000"/>
                </a:solidFill>
                <a:latin typeface="黑体" panose="02010609060101010101" pitchFamily="49" charset="-122"/>
                <a:ea typeface="黑体" panose="02010609060101010101" pitchFamily="49" charset="-122"/>
              </a:rPr>
              <a:t>剪枝方法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08F512-01E0-4006-872F-4B54CEEE9137}"/>
              </a:ext>
            </a:extLst>
          </p:cNvPr>
          <p:cNvSpPr txBox="1"/>
          <p:nvPr/>
        </p:nvSpPr>
        <p:spPr>
          <a:xfrm>
            <a:off x="914187" y="2870711"/>
            <a:ext cx="2940593" cy="2577950"/>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AMBEA</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u="sng"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ASE</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树</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和</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AMP</a:t>
            </a:r>
            <a:r>
              <a:rPr lang="zh-CN" altLang="en-US" dirty="0">
                <a:solidFill>
                  <a:schemeClr val="tx1">
                    <a:lumMod val="75000"/>
                    <a:lumOff val="25000"/>
                  </a:schemeClr>
                </a:solidFill>
                <a:latin typeface="仿宋" panose="02010609060101010101" pitchFamily="49" charset="-122"/>
                <a:ea typeface="仿宋" panose="02010609060101010101" pitchFamily="49" charset="-122"/>
              </a:rPr>
              <a:t>两个核心技术点</a:t>
            </a:r>
            <a:endParaRPr lang="en-US" altLang="zh-CN"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仿宋" panose="02010609060101010101" pitchFamily="49" charset="-122"/>
                <a:ea typeface="仿宋" panose="02010609060101010101" pitchFamily="49" charset="-122"/>
              </a:rPr>
              <a:t>AMBEA</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对比最新算法压缩了</a:t>
            </a:r>
            <a:r>
              <a:rPr lang="en-US" altLang="zh-CN" dirty="0">
                <a:solidFill>
                  <a:schemeClr val="tx1">
                    <a:lumMod val="75000"/>
                    <a:lumOff val="25000"/>
                  </a:schemeClr>
                </a:solidFill>
                <a:latin typeface="仿宋" panose="02010609060101010101" pitchFamily="49" charset="-122"/>
                <a:ea typeface="仿宋" panose="02010609060101010101" pitchFamily="49" charset="-122"/>
              </a:rPr>
              <a:t>2.4-9.0</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倍的搜索空间，</a:t>
            </a:r>
            <a:r>
              <a:rPr lang="zh-CN" altLang="en-US" dirty="0">
                <a:solidFill>
                  <a:srgbClr val="FF0000"/>
                </a:solidFill>
                <a:latin typeface="仿宋" panose="02010609060101010101" pitchFamily="49" charset="-122"/>
                <a:ea typeface="仿宋" panose="02010609060101010101" pitchFamily="49" charset="-122"/>
              </a:rPr>
              <a:t>缩短了</a:t>
            </a:r>
            <a:r>
              <a:rPr lang="en-US" altLang="zh-CN" dirty="0">
                <a:solidFill>
                  <a:srgbClr val="FF0000"/>
                </a:solidFill>
                <a:latin typeface="仿宋" panose="02010609060101010101" pitchFamily="49" charset="-122"/>
                <a:ea typeface="仿宋" panose="02010609060101010101" pitchFamily="49" charset="-122"/>
              </a:rPr>
              <a:t>1.2-5.3</a:t>
            </a:r>
            <a:r>
              <a:rPr lang="zh-CN" altLang="en-US" dirty="0">
                <a:solidFill>
                  <a:srgbClr val="FF0000"/>
                </a:solidFill>
                <a:latin typeface="仿宋" panose="02010609060101010101" pitchFamily="49" charset="-122"/>
                <a:ea typeface="仿宋" panose="02010609060101010101" pitchFamily="49" charset="-122"/>
              </a:rPr>
              <a:t>倍的运行时间</a:t>
            </a:r>
            <a:endParaRPr lang="en-US" altLang="zh-CN" dirty="0">
              <a:solidFill>
                <a:srgbClr val="FF0000"/>
              </a:solidFill>
              <a:latin typeface="仿宋" panose="02010609060101010101" pitchFamily="49" charset="-122"/>
              <a:ea typeface="仿宋" panose="02010609060101010101" pitchFamily="49" charset="-122"/>
            </a:endParaRPr>
          </a:p>
        </p:txBody>
      </p:sp>
      <p:sp>
        <p:nvSpPr>
          <p:cNvPr id="18" name="矩形 17">
            <a:extLst>
              <a:ext uri="{FF2B5EF4-FFF2-40B4-BE49-F238E27FC236}">
                <a16:creationId xmlns:a16="http://schemas.microsoft.com/office/drawing/2014/main" id="{042DA463-71C3-46B1-9561-9933A4951FB6}"/>
              </a:ext>
            </a:extLst>
          </p:cNvPr>
          <p:cNvSpPr/>
          <p:nvPr/>
        </p:nvSpPr>
        <p:spPr>
          <a:xfrm>
            <a:off x="4599702" y="1927643"/>
            <a:ext cx="3220926" cy="400059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FDA2CD8-E336-40A2-95DF-EB650C1CFF83}"/>
              </a:ext>
            </a:extLst>
          </p:cNvPr>
          <p:cNvSpPr/>
          <p:nvPr/>
        </p:nvSpPr>
        <p:spPr>
          <a:xfrm>
            <a:off x="4753034"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自适应的极大二分团枚举</a:t>
            </a:r>
            <a:r>
              <a:rPr lang="zh-CN" altLang="en-US" sz="2400" dirty="0">
                <a:solidFill>
                  <a:srgbClr val="FF0000"/>
                </a:solidFill>
                <a:latin typeface="黑体" panose="02010609060101010101" pitchFamily="49" charset="-122"/>
                <a:ea typeface="黑体" panose="02010609060101010101" pitchFamily="49" charset="-122"/>
              </a:rPr>
              <a:t>数据结构</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71A03486-1509-4F30-8578-1D45E4FA45F4}"/>
              </a:ext>
            </a:extLst>
          </p:cNvPr>
          <p:cNvSpPr/>
          <p:nvPr/>
        </p:nvSpPr>
        <p:spPr>
          <a:xfrm>
            <a:off x="8438549" y="1927644"/>
            <a:ext cx="3220926" cy="4000596"/>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A44B7D3-F1A6-429D-9C32-26DB289AB7AA}"/>
              </a:ext>
            </a:extLst>
          </p:cNvPr>
          <p:cNvSpPr/>
          <p:nvPr/>
        </p:nvSpPr>
        <p:spPr>
          <a:xfrm>
            <a:off x="8591881" y="2002993"/>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基于 </a:t>
            </a:r>
            <a:r>
              <a:rPr lang="en-US" altLang="zh-CN" sz="2400" dirty="0">
                <a:solidFill>
                  <a:srgbClr val="045FC4"/>
                </a:solidFill>
                <a:latin typeface="黑体" panose="02010609060101010101" pitchFamily="49" charset="-122"/>
                <a:ea typeface="黑体" panose="02010609060101010101" pitchFamily="49" charset="-122"/>
              </a:rPr>
              <a:t>GPU </a:t>
            </a:r>
            <a:r>
              <a:rPr lang="zh-CN" altLang="en-US" sz="2400" dirty="0">
                <a:solidFill>
                  <a:srgbClr val="045FC4"/>
                </a:solidFill>
                <a:latin typeface="黑体" panose="02010609060101010101" pitchFamily="49" charset="-122"/>
                <a:ea typeface="黑体" panose="02010609060101010101" pitchFamily="49" charset="-122"/>
              </a:rPr>
              <a:t>的极大二分团枚举</a:t>
            </a:r>
            <a:r>
              <a:rPr lang="zh-CN" altLang="en-US" sz="2400" dirty="0">
                <a:solidFill>
                  <a:srgbClr val="FF0000"/>
                </a:solidFill>
                <a:latin typeface="黑体" panose="02010609060101010101" pitchFamily="49" charset="-122"/>
                <a:ea typeface="黑体" panose="02010609060101010101" pitchFamily="49" charset="-122"/>
              </a:rPr>
              <a:t>并行算法</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27493F99-C6CE-42EB-B312-1B49F3F70821}"/>
              </a:ext>
            </a:extLst>
          </p:cNvPr>
          <p:cNvSpPr txBox="1"/>
          <p:nvPr/>
        </p:nvSpPr>
        <p:spPr>
          <a:xfrm>
            <a:off x="4739868" y="2909340"/>
            <a:ext cx="2940593" cy="2938048"/>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AdaMBE</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u="sng"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LCG</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和</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BDS</a:t>
            </a:r>
            <a:r>
              <a:rPr lang="zh-CN" altLang="en-US" dirty="0">
                <a:solidFill>
                  <a:schemeClr val="tx1">
                    <a:lumMod val="75000"/>
                    <a:lumOff val="25000"/>
                  </a:schemeClr>
                </a:solidFill>
                <a:latin typeface="仿宋" panose="02010609060101010101" pitchFamily="49" charset="-122"/>
                <a:ea typeface="仿宋" panose="02010609060101010101" pitchFamily="49" charset="-122"/>
              </a:rPr>
              <a:t>两个核心技术点</a:t>
            </a:r>
            <a:endParaRPr lang="en-US" altLang="zh-CN"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仿宋" panose="02010609060101010101" pitchFamily="49" charset="-122"/>
                <a:ea typeface="仿宋" panose="02010609060101010101" pitchFamily="49" charset="-122"/>
              </a:rPr>
              <a:t>AdaMBE</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对比最新算法</a:t>
            </a:r>
            <a:r>
              <a:rPr lang="zh-CN" altLang="en-US" dirty="0">
                <a:solidFill>
                  <a:srgbClr val="FF0000"/>
                </a:solidFill>
                <a:latin typeface="仿宋" panose="02010609060101010101" pitchFamily="49" charset="-122"/>
                <a:ea typeface="仿宋" panose="02010609060101010101" pitchFamily="49" charset="-122"/>
              </a:rPr>
              <a:t>缩短了</a:t>
            </a:r>
            <a:r>
              <a:rPr lang="en-US" altLang="zh-CN" dirty="0">
                <a:solidFill>
                  <a:srgbClr val="FF0000"/>
                </a:solidFill>
                <a:latin typeface="仿宋" panose="02010609060101010101" pitchFamily="49" charset="-122"/>
                <a:ea typeface="仿宋" panose="02010609060101010101" pitchFamily="49" charset="-122"/>
              </a:rPr>
              <a:t>1.6-49.7</a:t>
            </a:r>
            <a:r>
              <a:rPr lang="zh-CN" altLang="en-US" dirty="0">
                <a:solidFill>
                  <a:srgbClr val="FF0000"/>
                </a:solidFill>
                <a:latin typeface="仿宋" panose="02010609060101010101" pitchFamily="49" charset="-122"/>
                <a:ea typeface="仿宋" panose="02010609060101010101" pitchFamily="49" charset="-122"/>
              </a:rPr>
              <a:t>倍的运行时间</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，并</a:t>
            </a:r>
            <a:r>
              <a:rPr lang="zh-CN" altLang="en-US" dirty="0">
                <a:solidFill>
                  <a:srgbClr val="1019FE"/>
                </a:solidFill>
                <a:latin typeface="仿宋" panose="02010609060101010101" pitchFamily="49" charset="-122"/>
                <a:ea typeface="仿宋" panose="02010609060101010101" pitchFamily="49" charset="-122"/>
              </a:rPr>
              <a:t>应用于包含超过</a:t>
            </a:r>
            <a:r>
              <a:rPr lang="en-US" altLang="zh-CN" dirty="0">
                <a:solidFill>
                  <a:srgbClr val="1019FE"/>
                </a:solidFill>
                <a:latin typeface="仿宋" panose="02010609060101010101" pitchFamily="49" charset="-122"/>
                <a:ea typeface="仿宋" panose="02010609060101010101" pitchFamily="49" charset="-122"/>
              </a:rPr>
              <a:t>190</a:t>
            </a:r>
            <a:r>
              <a:rPr lang="zh-CN" altLang="en-US" dirty="0">
                <a:solidFill>
                  <a:srgbClr val="1019FE"/>
                </a:solidFill>
                <a:latin typeface="仿宋" panose="02010609060101010101" pitchFamily="49" charset="-122"/>
                <a:ea typeface="仿宋" panose="02010609060101010101" pitchFamily="49" charset="-122"/>
              </a:rPr>
              <a:t>亿个极大二分团的数据集</a:t>
            </a:r>
            <a:endParaRPr lang="en-US" altLang="zh-CN" dirty="0">
              <a:solidFill>
                <a:srgbClr val="1019FE"/>
              </a:solidFill>
              <a:latin typeface="仿宋" panose="02010609060101010101" pitchFamily="49" charset="-122"/>
              <a:ea typeface="仿宋" panose="02010609060101010101" pitchFamily="49" charset="-122"/>
            </a:endParaRPr>
          </a:p>
        </p:txBody>
      </p:sp>
      <p:sp>
        <p:nvSpPr>
          <p:cNvPr id="26" name="文本框 25">
            <a:extLst>
              <a:ext uri="{FF2B5EF4-FFF2-40B4-BE49-F238E27FC236}">
                <a16:creationId xmlns:a16="http://schemas.microsoft.com/office/drawing/2014/main" id="{FA004F9E-35C6-401C-BA3A-055674AA0FFB}"/>
              </a:ext>
            </a:extLst>
          </p:cNvPr>
          <p:cNvSpPr txBox="1"/>
          <p:nvPr/>
        </p:nvSpPr>
        <p:spPr>
          <a:xfrm>
            <a:off x="8578715" y="2918126"/>
            <a:ext cx="2940593" cy="2938048"/>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en-US" altLang="zh-CN" u="sng" dirty="0">
                <a:solidFill>
                  <a:schemeClr val="tx1">
                    <a:lumMod val="75000"/>
                    <a:lumOff val="25000"/>
                  </a:schemeClr>
                </a:solidFill>
                <a:latin typeface="仿宋" panose="02010609060101010101" pitchFamily="49" charset="-122"/>
                <a:ea typeface="仿宋" panose="02010609060101010101" pitchFamily="49" charset="-122"/>
              </a:rPr>
              <a:t>GMBE</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算法</a:t>
            </a:r>
            <a:endParaRPr lang="en-US" altLang="zh-CN" u="sng"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zh-CN" altLang="en-US" dirty="0">
                <a:solidFill>
                  <a:schemeClr val="tx1">
                    <a:lumMod val="75000"/>
                    <a:lumOff val="25000"/>
                  </a:schemeClr>
                </a:solidFill>
                <a:latin typeface="仿宋" panose="02010609060101010101" pitchFamily="49" charset="-122"/>
                <a:ea typeface="仿宋" panose="02010609060101010101" pitchFamily="49" charset="-122"/>
              </a:rPr>
              <a:t>提出了</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基于枚举节点重用的迭代方法</a:t>
            </a:r>
            <a:r>
              <a:rPr lang="zh-CN" altLang="en-US" dirty="0">
                <a:solidFill>
                  <a:schemeClr val="tx1">
                    <a:lumMod val="75000"/>
                    <a:lumOff val="25000"/>
                  </a:schemeClr>
                </a:solidFill>
                <a:latin typeface="仿宋" panose="02010609060101010101" pitchFamily="49" charset="-122"/>
                <a:ea typeface="仿宋" panose="02010609060101010101" pitchFamily="49" charset="-122"/>
              </a:rPr>
              <a:t>、</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局部邻居数量感知的剪枝方法</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和</a:t>
            </a:r>
            <a:r>
              <a:rPr lang="zh-CN" altLang="en-US" u="sng" dirty="0">
                <a:solidFill>
                  <a:schemeClr val="tx1">
                    <a:lumMod val="75000"/>
                    <a:lumOff val="25000"/>
                  </a:schemeClr>
                </a:solidFill>
                <a:latin typeface="仿宋" panose="02010609060101010101" pitchFamily="49" charset="-122"/>
                <a:ea typeface="仿宋" panose="02010609060101010101" pitchFamily="49" charset="-122"/>
              </a:rPr>
              <a:t>负载感知的任务调度方法</a:t>
            </a:r>
            <a:r>
              <a:rPr lang="zh-CN" altLang="en-US" dirty="0">
                <a:solidFill>
                  <a:schemeClr val="tx1">
                    <a:lumMod val="75000"/>
                    <a:lumOff val="25000"/>
                  </a:schemeClr>
                </a:solidFill>
                <a:latin typeface="仿宋" panose="02010609060101010101" pitchFamily="49" charset="-122"/>
                <a:ea typeface="仿宋" panose="02010609060101010101" pitchFamily="49" charset="-122"/>
              </a:rPr>
              <a:t>三个核心技术点</a:t>
            </a:r>
            <a:endParaRPr lang="en-US" altLang="zh-CN" dirty="0">
              <a:solidFill>
                <a:schemeClr val="tx1">
                  <a:lumMod val="75000"/>
                  <a:lumOff val="25000"/>
                </a:schemeClr>
              </a:solidFill>
              <a:latin typeface="仿宋" panose="02010609060101010101" pitchFamily="49" charset="-122"/>
              <a:ea typeface="仿宋" panose="02010609060101010101" pitchFamily="49" charset="-122"/>
            </a:endParaRPr>
          </a:p>
          <a:p>
            <a:pPr marL="342900" indent="-342900" algn="just">
              <a:lnSpc>
                <a:spcPct val="130000"/>
              </a:lnSpc>
              <a:buFont typeface="Arial" panose="020B0604020202020204" pitchFamily="34" charset="0"/>
              <a:buChar char="•"/>
            </a:pPr>
            <a:r>
              <a:rPr lang="en-US" altLang="zh-CN" dirty="0">
                <a:solidFill>
                  <a:schemeClr val="tx1">
                    <a:lumMod val="75000"/>
                    <a:lumOff val="25000"/>
                  </a:schemeClr>
                </a:solidFill>
                <a:latin typeface="仿宋" panose="02010609060101010101" pitchFamily="49" charset="-122"/>
                <a:ea typeface="仿宋" panose="02010609060101010101" pitchFamily="49" charset="-122"/>
              </a:rPr>
              <a:t>GMBE</a:t>
            </a:r>
            <a:r>
              <a:rPr lang="zh-CN" altLang="en-US" dirty="0">
                <a:solidFill>
                  <a:schemeClr val="tx1">
                    <a:lumMod val="75000"/>
                    <a:lumOff val="25000"/>
                  </a:schemeClr>
                </a:solidFill>
                <a:latin typeface="仿宋" panose="02010609060101010101" pitchFamily="49" charset="-122"/>
                <a:ea typeface="仿宋" panose="02010609060101010101" pitchFamily="49" charset="-122"/>
              </a:rPr>
              <a:t>对比最新算法实现了</a:t>
            </a:r>
            <a:r>
              <a:rPr lang="en-US" altLang="zh-CN" dirty="0">
                <a:solidFill>
                  <a:srgbClr val="FF0000"/>
                </a:solidFill>
                <a:latin typeface="仿宋" panose="02010609060101010101" pitchFamily="49" charset="-122"/>
                <a:ea typeface="仿宋" panose="02010609060101010101" pitchFamily="49" charset="-122"/>
              </a:rPr>
              <a:t>70.6</a:t>
            </a:r>
            <a:r>
              <a:rPr lang="zh-CN" altLang="en-US" dirty="0">
                <a:solidFill>
                  <a:srgbClr val="FF0000"/>
                </a:solidFill>
                <a:latin typeface="仿宋" panose="02010609060101010101" pitchFamily="49" charset="-122"/>
                <a:ea typeface="仿宋" panose="02010609060101010101" pitchFamily="49" charset="-122"/>
              </a:rPr>
              <a:t>倍的性能提升</a:t>
            </a:r>
            <a:endParaRPr lang="en-US" altLang="zh-CN" dirty="0">
              <a:solidFill>
                <a:srgbClr val="FF0000"/>
              </a:solidFill>
              <a:latin typeface="仿宋" panose="02010609060101010101" pitchFamily="49" charset="-122"/>
              <a:ea typeface="仿宋" panose="02010609060101010101" pitchFamily="49" charset="-122"/>
            </a:endParaRPr>
          </a:p>
        </p:txBody>
      </p:sp>
      <p:sp>
        <p:nvSpPr>
          <p:cNvPr id="8" name="灯片编号占位符 7">
            <a:extLst>
              <a:ext uri="{FF2B5EF4-FFF2-40B4-BE49-F238E27FC236}">
                <a16:creationId xmlns:a16="http://schemas.microsoft.com/office/drawing/2014/main" id="{9111657A-96D9-458A-B2BF-6BD3AF6EC646}"/>
              </a:ext>
            </a:extLst>
          </p:cNvPr>
          <p:cNvSpPr>
            <a:spLocks noGrp="1"/>
          </p:cNvSpPr>
          <p:nvPr>
            <p:ph type="sldNum" sz="quarter" idx="12"/>
          </p:nvPr>
        </p:nvSpPr>
        <p:spPr/>
        <p:txBody>
          <a:bodyPr/>
          <a:lstStyle/>
          <a:p>
            <a:fld id="{FBACCE8E-693F-4A26-8C07-7C954F1ED21F}" type="slidenum">
              <a:rPr lang="zh-CN" altLang="en-US" smtClean="0"/>
              <a:t>46</a:t>
            </a:fld>
            <a:endParaRPr lang="zh-CN" altLang="en-US"/>
          </a:p>
        </p:txBody>
      </p:sp>
    </p:spTree>
    <p:extLst>
      <p:ext uri="{BB962C8B-B14F-4D97-AF65-F5344CB8AC3E}">
        <p14:creationId xmlns:p14="http://schemas.microsoft.com/office/powerpoint/2010/main" val="212387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总结与展望</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研究展望</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05</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6">
            <a:extLst>
              <a:ext uri="{FF2B5EF4-FFF2-40B4-BE49-F238E27FC236}">
                <a16:creationId xmlns:a16="http://schemas.microsoft.com/office/drawing/2014/main" id="{495B1B11-7FDE-4E22-8D99-7C16AB0C12DA}"/>
              </a:ext>
            </a:extLst>
          </p:cNvPr>
          <p:cNvSpPr txBox="1">
            <a:spLocks/>
          </p:cNvSpPr>
          <p:nvPr/>
        </p:nvSpPr>
        <p:spPr>
          <a:xfrm>
            <a:off x="792000" y="1800000"/>
            <a:ext cx="10434313" cy="4048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zh-CN" altLang="en-US" b="1" dirty="0"/>
              <a:t> 极大二分团枚举问题的深度优化</a:t>
            </a:r>
            <a:endParaRPr lang="en-US" altLang="zh-CN" b="1" dirty="0"/>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4">
                    <a:lumMod val="75000"/>
                  </a:schemeClr>
                </a:solidFill>
                <a:latin typeface="仿宋" panose="02010609060101010101" pitchFamily="49" charset="-122"/>
                <a:ea typeface="仿宋" panose="02010609060101010101" pitchFamily="49" charset="-122"/>
              </a:rPr>
              <a:t>AMBEA </a:t>
            </a:r>
            <a:r>
              <a:rPr lang="en-US" altLang="zh-CN" dirty="0">
                <a:latin typeface="仿宋" panose="02010609060101010101" pitchFamily="49" charset="-122"/>
                <a:ea typeface="仿宋" panose="02010609060101010101" pitchFamily="49" charset="-122"/>
              </a:rPr>
              <a:t>+ </a:t>
            </a:r>
            <a:r>
              <a:rPr lang="en-US" altLang="zh-CN" dirty="0">
                <a:solidFill>
                  <a:schemeClr val="accent1">
                    <a:lumMod val="75000"/>
                  </a:schemeClr>
                </a:solidFill>
                <a:latin typeface="仿宋" panose="02010609060101010101" pitchFamily="49" charset="-122"/>
                <a:ea typeface="仿宋" panose="02010609060101010101" pitchFamily="49" charset="-122"/>
              </a:rPr>
              <a:t>AdaMBE</a:t>
            </a:r>
            <a:r>
              <a:rPr lang="en-US" altLang="zh-CN" dirty="0">
                <a:latin typeface="仿宋" panose="02010609060101010101" pitchFamily="49" charset="-122"/>
                <a:ea typeface="仿宋" panose="02010609060101010101" pitchFamily="49" charset="-122"/>
              </a:rPr>
              <a:t>:</a:t>
            </a:r>
            <a:r>
              <a:rPr lang="zh-CN" altLang="en-US" dirty="0">
                <a:solidFill>
                  <a:schemeClr val="accent4">
                    <a:lumMod val="75000"/>
                  </a:schemeClr>
                </a:solidFill>
                <a:latin typeface="仿宋" panose="02010609060101010101" pitchFamily="49" charset="-122"/>
                <a:ea typeface="仿宋" panose="02010609060101010101" pitchFamily="49" charset="-122"/>
              </a:rPr>
              <a:t>剪枝</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zh-CN" altLang="en-US" dirty="0">
                <a:solidFill>
                  <a:schemeClr val="accent1">
                    <a:lumMod val="75000"/>
                  </a:schemeClr>
                </a:solidFill>
                <a:latin typeface="仿宋" panose="02010609060101010101" pitchFamily="49" charset="-122"/>
                <a:ea typeface="仿宋" panose="02010609060101010101" pitchFamily="49" charset="-122"/>
              </a:rPr>
              <a:t>动态子图</a:t>
            </a:r>
            <a:r>
              <a:rPr lang="en-US" altLang="zh-CN" dirty="0">
                <a:solidFill>
                  <a:schemeClr val="accent1">
                    <a:lumMod val="75000"/>
                  </a:schemeClr>
                </a:solidFill>
                <a:latin typeface="仿宋" panose="02010609060101010101" pitchFamily="49" charset="-122"/>
                <a:ea typeface="仿宋" panose="02010609060101010101" pitchFamily="49" charset="-122"/>
              </a:rPr>
              <a:t>/</a:t>
            </a:r>
            <a:r>
              <a:rPr lang="zh-CN" altLang="en-US" dirty="0">
                <a:solidFill>
                  <a:schemeClr val="accent1">
                    <a:lumMod val="75000"/>
                  </a:schemeClr>
                </a:solidFill>
                <a:latin typeface="仿宋" panose="02010609060101010101" pitchFamily="49" charset="-122"/>
                <a:ea typeface="仿宋" panose="02010609060101010101" pitchFamily="49" charset="-122"/>
              </a:rPr>
              <a:t>位图 </a:t>
            </a:r>
            <a:r>
              <a:rPr lang="zh-CN" altLang="en-US" dirty="0">
                <a:latin typeface="仿宋" panose="02010609060101010101" pitchFamily="49" charset="-122"/>
                <a:ea typeface="仿宋" panose="02010609060101010101" pitchFamily="49" charset="-122"/>
              </a:rPr>
              <a:t>→</a:t>
            </a:r>
            <a:r>
              <a:rPr lang="en-US" altLang="zh-CN" b="1" dirty="0">
                <a:latin typeface="仿宋" panose="02010609060101010101" pitchFamily="49" charset="-122"/>
                <a:ea typeface="仿宋" panose="02010609060101010101" pitchFamily="49" charset="-122"/>
              </a:rPr>
              <a:t>CPU</a:t>
            </a:r>
            <a:r>
              <a:rPr lang="zh-CN" altLang="en-US" b="1" dirty="0">
                <a:latin typeface="仿宋" panose="02010609060101010101" pitchFamily="49" charset="-122"/>
                <a:ea typeface="仿宋" panose="02010609060101010101" pitchFamily="49" charset="-122"/>
              </a:rPr>
              <a:t>上高效的极大二分团枚举算法</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4">
                    <a:lumMod val="75000"/>
                  </a:schemeClr>
                </a:solidFill>
                <a:latin typeface="仿宋" panose="02010609060101010101" pitchFamily="49" charset="-122"/>
                <a:ea typeface="仿宋" panose="02010609060101010101" pitchFamily="49" charset="-122"/>
              </a:rPr>
              <a:t>AMBEA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GMBE</a:t>
            </a:r>
            <a:r>
              <a:rPr lang="en-US" altLang="zh-CN" dirty="0">
                <a:latin typeface="仿宋" panose="02010609060101010101" pitchFamily="49" charset="-122"/>
                <a:ea typeface="仿宋" panose="02010609060101010101" pitchFamily="49" charset="-122"/>
              </a:rPr>
              <a:t>: </a:t>
            </a:r>
            <a:r>
              <a:rPr lang="zh-CN" altLang="en-US" dirty="0">
                <a:solidFill>
                  <a:schemeClr val="accent4">
                    <a:lumMod val="75000"/>
                  </a:schemeClr>
                </a:solidFill>
                <a:latin typeface="仿宋" panose="02010609060101010101" pitchFamily="49" charset="-122"/>
                <a:ea typeface="仿宋" panose="02010609060101010101" pitchFamily="49" charset="-122"/>
              </a:rPr>
              <a:t>剪枝</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GPU</a:t>
            </a:r>
            <a:r>
              <a:rPr lang="en-US" altLang="zh-CN" dirty="0">
                <a:latin typeface="仿宋" panose="02010609060101010101" pitchFamily="49" charset="-122"/>
                <a:ea typeface="仿宋" panose="02010609060101010101" pitchFamily="49" charset="-122"/>
              </a:rPr>
              <a:t> ? </a:t>
            </a:r>
            <a:r>
              <a:rPr lang="zh-CN" altLang="en-US" dirty="0">
                <a:latin typeface="仿宋" panose="02010609060101010101" pitchFamily="49" charset="-122"/>
                <a:ea typeface="仿宋" panose="02010609060101010101" pitchFamily="49" charset="-122"/>
              </a:rPr>
              <a:t>需要克服剪枝带来的线程分歧</a:t>
            </a:r>
            <a:endParaRPr lang="en-US" altLang="zh-CN" dirty="0">
              <a:latin typeface="仿宋" panose="02010609060101010101" pitchFamily="49" charset="-122"/>
              <a:ea typeface="仿宋" panose="02010609060101010101" pitchFamily="49" charset="-122"/>
            </a:endParaRPr>
          </a:p>
          <a:p>
            <a:pPr marL="504000" lvl="1" indent="-342900">
              <a:lnSpc>
                <a:spcPct val="130000"/>
              </a:lnSpc>
              <a:spcBef>
                <a:spcPts val="0"/>
              </a:spcBef>
            </a:pPr>
            <a:r>
              <a:rPr lang="en-US" altLang="zh-CN" dirty="0">
                <a:latin typeface="仿宋" panose="02010609060101010101" pitchFamily="49" charset="-122"/>
                <a:ea typeface="仿宋" panose="02010609060101010101" pitchFamily="49" charset="-122"/>
              </a:rPr>
              <a:t> </a:t>
            </a:r>
            <a:r>
              <a:rPr lang="en-US" altLang="zh-CN" dirty="0">
                <a:solidFill>
                  <a:schemeClr val="accent1">
                    <a:lumMod val="75000"/>
                  </a:schemeClr>
                </a:solidFill>
                <a:latin typeface="仿宋" panose="02010609060101010101" pitchFamily="49" charset="-122"/>
                <a:ea typeface="仿宋" panose="02010609060101010101" pitchFamily="49" charset="-122"/>
              </a:rPr>
              <a:t>AdaMBE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GMBE</a:t>
            </a:r>
            <a:r>
              <a:rPr lang="en-US" altLang="zh-CN" dirty="0">
                <a:latin typeface="仿宋" panose="02010609060101010101" pitchFamily="49" charset="-122"/>
                <a:ea typeface="仿宋" panose="02010609060101010101" pitchFamily="49" charset="-122"/>
              </a:rPr>
              <a:t>: </a:t>
            </a:r>
            <a:r>
              <a:rPr lang="zh-CN" altLang="en-US" dirty="0">
                <a:solidFill>
                  <a:schemeClr val="accent1">
                    <a:lumMod val="75000"/>
                  </a:schemeClr>
                </a:solidFill>
                <a:latin typeface="仿宋" panose="02010609060101010101" pitchFamily="49" charset="-122"/>
                <a:ea typeface="仿宋" panose="02010609060101010101" pitchFamily="49" charset="-122"/>
              </a:rPr>
              <a:t>位图</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a:t>
            </a:r>
            <a:r>
              <a:rPr lang="en-US" altLang="zh-CN" dirty="0">
                <a:solidFill>
                  <a:schemeClr val="accent6">
                    <a:lumMod val="75000"/>
                  </a:schemeClr>
                </a:solidFill>
                <a:latin typeface="仿宋" panose="02010609060101010101" pitchFamily="49" charset="-122"/>
                <a:ea typeface="仿宋" panose="02010609060101010101" pitchFamily="49" charset="-122"/>
              </a:rPr>
              <a:t>GPU</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 </a:t>
            </a:r>
            <a:r>
              <a:rPr lang="en-US" altLang="zh-CN" b="1" dirty="0">
                <a:latin typeface="仿宋" panose="02010609060101010101" pitchFamily="49" charset="-122"/>
                <a:ea typeface="仿宋" panose="02010609060101010101" pitchFamily="49" charset="-122"/>
              </a:rPr>
              <a:t>GPU</a:t>
            </a:r>
            <a:r>
              <a:rPr lang="zh-CN" altLang="en-US" b="1" dirty="0">
                <a:latin typeface="仿宋" panose="02010609060101010101" pitchFamily="49" charset="-122"/>
                <a:ea typeface="仿宋" panose="02010609060101010101" pitchFamily="49" charset="-122"/>
              </a:rPr>
              <a:t>上高效的极大二分团枚举算法</a:t>
            </a:r>
            <a:r>
              <a:rPr lang="zh-CN" altLang="en-US" dirty="0">
                <a:latin typeface="仿宋" panose="02010609060101010101" pitchFamily="49" charset="-122"/>
                <a:ea typeface="仿宋" panose="02010609060101010101" pitchFamily="49" charset="-122"/>
              </a:rPr>
              <a:t>。</a:t>
            </a:r>
            <a:endParaRPr lang="en-US" altLang="zh-CN" b="1" dirty="0"/>
          </a:p>
          <a:p>
            <a:pPr>
              <a:lnSpc>
                <a:spcPct val="130000"/>
              </a:lnSpc>
              <a:spcBef>
                <a:spcPts val="0"/>
              </a:spcBef>
              <a:buFont typeface="Wingdings" panose="05000000000000000000" pitchFamily="2" charset="2"/>
              <a:buChar char="Ø"/>
            </a:pPr>
            <a:r>
              <a:rPr lang="zh-CN" altLang="en-US" b="1" dirty="0"/>
              <a:t> 相关图挖掘问题的深度优化与应用拓展</a:t>
            </a:r>
            <a:endParaRPr lang="en-US" altLang="zh-CN" sz="2400" dirty="0">
              <a:solidFill>
                <a:srgbClr val="0070C0"/>
              </a:solidFill>
            </a:endParaRPr>
          </a:p>
          <a:p>
            <a:pPr marL="504000" lvl="1" indent="-342000">
              <a:lnSpc>
                <a:spcPct val="130000"/>
              </a:lnSpc>
              <a:spcBef>
                <a:spcPts val="0"/>
              </a:spcBef>
            </a:pPr>
            <a:r>
              <a:rPr lang="zh-CN" altLang="en-US" dirty="0">
                <a:latin typeface="仿宋" panose="02010609060101010101" pitchFamily="49" charset="-122"/>
                <a:ea typeface="仿宋" panose="02010609060101010101" pitchFamily="49" charset="-122"/>
              </a:rPr>
              <a:t>将本文提到的技术点迁移到相关图挖掘问题中。</a:t>
            </a:r>
            <a:endParaRPr lang="en-US" altLang="zh-CN" dirty="0">
              <a:latin typeface="仿宋" panose="02010609060101010101" pitchFamily="49" charset="-122"/>
              <a:ea typeface="仿宋" panose="02010609060101010101" pitchFamily="49" charset="-122"/>
            </a:endParaRPr>
          </a:p>
        </p:txBody>
      </p:sp>
      <p:sp>
        <p:nvSpPr>
          <p:cNvPr id="8" name="灯片编号占位符 7">
            <a:extLst>
              <a:ext uri="{FF2B5EF4-FFF2-40B4-BE49-F238E27FC236}">
                <a16:creationId xmlns:a16="http://schemas.microsoft.com/office/drawing/2014/main" id="{5F6B0A50-DAE0-484E-AFEA-5AE6F2733EC4}"/>
              </a:ext>
            </a:extLst>
          </p:cNvPr>
          <p:cNvSpPr>
            <a:spLocks noGrp="1"/>
          </p:cNvSpPr>
          <p:nvPr>
            <p:ph type="sldNum" sz="quarter" idx="12"/>
          </p:nvPr>
        </p:nvSpPr>
        <p:spPr/>
        <p:txBody>
          <a:bodyPr/>
          <a:lstStyle/>
          <a:p>
            <a:fld id="{FBACCE8E-693F-4A26-8C07-7C954F1ED21F}" type="slidenum">
              <a:rPr lang="zh-CN" altLang="en-US" smtClean="0"/>
              <a:t>47</a:t>
            </a:fld>
            <a:endParaRPr lang="zh-CN" altLang="en-US"/>
          </a:p>
        </p:txBody>
      </p:sp>
    </p:spTree>
    <p:extLst>
      <p:ext uri="{BB962C8B-B14F-4D97-AF65-F5344CB8AC3E}">
        <p14:creationId xmlns:p14="http://schemas.microsoft.com/office/powerpoint/2010/main" val="3803822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9386098"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成果列表</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zh-CN" altLang="en-US" sz="3600" dirty="0">
                <a:solidFill>
                  <a:srgbClr val="034C9C"/>
                </a:solidFill>
                <a:latin typeface="宋体" panose="02010600030101010101" pitchFamily="2" charset="-122"/>
                <a:ea typeface="宋体" panose="02010600030101010101" pitchFamily="2" charset="-122"/>
              </a:rPr>
              <a:t>附</a:t>
            </a:r>
            <a:r>
              <a:rPr lang="en-US" altLang="zh-CN" sz="3600" dirty="0">
                <a:solidFill>
                  <a:srgbClr val="034C9C"/>
                </a:solidFill>
                <a:latin typeface="宋体" panose="02010600030101010101" pitchFamily="2" charset="-122"/>
                <a:ea typeface="宋体" panose="02010600030101010101" pitchFamily="2" charset="-122"/>
              </a:rPr>
              <a:t>:</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5D756B3E-4D31-48D9-AF29-B233367BBCFF}"/>
              </a:ext>
            </a:extLst>
          </p:cNvPr>
          <p:cNvGrpSpPr/>
          <p:nvPr/>
        </p:nvGrpSpPr>
        <p:grpSpPr>
          <a:xfrm>
            <a:off x="413825" y="2908922"/>
            <a:ext cx="1306331" cy="3626942"/>
            <a:chOff x="778435" y="1918265"/>
            <a:chExt cx="1306331" cy="3626942"/>
          </a:xfrm>
        </p:grpSpPr>
        <p:sp>
          <p:nvSpPr>
            <p:cNvPr id="8" name="矩形: 圆角 7">
              <a:extLst>
                <a:ext uri="{FF2B5EF4-FFF2-40B4-BE49-F238E27FC236}">
                  <a16:creationId xmlns:a16="http://schemas.microsoft.com/office/drawing/2014/main" id="{78ACFD84-4EE8-4396-9A08-2DFCF2C3D1C1}"/>
                </a:ext>
              </a:extLst>
            </p:cNvPr>
            <p:cNvSpPr/>
            <p:nvPr/>
          </p:nvSpPr>
          <p:spPr>
            <a:xfrm>
              <a:off x="778435" y="1918265"/>
              <a:ext cx="1306331" cy="1607434"/>
            </a:xfrm>
            <a:prstGeom prst="roundRect">
              <a:avLst>
                <a:gd name="adj" fmla="val 8579"/>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zh-CN" altLang="en-US" b="1" dirty="0">
                  <a:solidFill>
                    <a:schemeClr val="tx1"/>
                  </a:solidFill>
                  <a:latin typeface="黑体" panose="02010609060101010101" pitchFamily="49" charset="-122"/>
                  <a:ea typeface="黑体" panose="02010609060101010101" pitchFamily="49" charset="-122"/>
                </a:rPr>
                <a:t>大规模二分图中的极大二分团枚举方法研究</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CA2DB36E-A374-4E04-8A9F-AC5062C396AC}"/>
                </a:ext>
              </a:extLst>
            </p:cNvPr>
            <p:cNvSpPr txBox="1"/>
            <p:nvPr/>
          </p:nvSpPr>
          <p:spPr>
            <a:xfrm>
              <a:off x="858456"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研究问题</a:t>
              </a:r>
            </a:p>
          </p:txBody>
        </p:sp>
      </p:grpSp>
      <p:grpSp>
        <p:nvGrpSpPr>
          <p:cNvPr id="10" name="组合 9">
            <a:extLst>
              <a:ext uri="{FF2B5EF4-FFF2-40B4-BE49-F238E27FC236}">
                <a16:creationId xmlns:a16="http://schemas.microsoft.com/office/drawing/2014/main" id="{C0B8ED33-CBB3-4CC0-AB66-245D77210EB3}"/>
              </a:ext>
            </a:extLst>
          </p:cNvPr>
          <p:cNvGrpSpPr/>
          <p:nvPr/>
        </p:nvGrpSpPr>
        <p:grpSpPr>
          <a:xfrm>
            <a:off x="1958380" y="1793477"/>
            <a:ext cx="1476000" cy="4742387"/>
            <a:chOff x="2428133" y="802820"/>
            <a:chExt cx="1476000" cy="4742387"/>
          </a:xfrm>
        </p:grpSpPr>
        <p:sp>
          <p:nvSpPr>
            <p:cNvPr id="11" name="矩形: 圆角 10">
              <a:extLst>
                <a:ext uri="{FF2B5EF4-FFF2-40B4-BE49-F238E27FC236}">
                  <a16:creationId xmlns:a16="http://schemas.microsoft.com/office/drawing/2014/main" id="{A982ECE7-A558-4DD7-9EC5-85B073A2218F}"/>
                </a:ext>
              </a:extLst>
            </p:cNvPr>
            <p:cNvSpPr/>
            <p:nvPr/>
          </p:nvSpPr>
          <p:spPr>
            <a:xfrm>
              <a:off x="2428133" y="802820"/>
              <a:ext cx="1476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搜索空间大，剪枝方法欠佳</a:t>
              </a:r>
            </a:p>
          </p:txBody>
        </p:sp>
        <p:sp>
          <p:nvSpPr>
            <p:cNvPr id="13" name="矩形: 圆角 12">
              <a:extLst>
                <a:ext uri="{FF2B5EF4-FFF2-40B4-BE49-F238E27FC236}">
                  <a16:creationId xmlns:a16="http://schemas.microsoft.com/office/drawing/2014/main" id="{5E2CD9F8-165D-44CA-86BA-EDD347141960}"/>
                </a:ext>
              </a:extLst>
            </p:cNvPr>
            <p:cNvSpPr/>
            <p:nvPr/>
          </p:nvSpPr>
          <p:spPr>
            <a:xfrm>
              <a:off x="2428133" y="2123098"/>
              <a:ext cx="1476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计算不规则，静态结构低效</a:t>
              </a:r>
            </a:p>
          </p:txBody>
        </p:sp>
        <p:sp>
          <p:nvSpPr>
            <p:cNvPr id="14" name="矩形: 圆角 13">
              <a:extLst>
                <a:ext uri="{FF2B5EF4-FFF2-40B4-BE49-F238E27FC236}">
                  <a16:creationId xmlns:a16="http://schemas.microsoft.com/office/drawing/2014/main" id="{0A4183B9-1705-4170-82C9-A1552743D9FE}"/>
                </a:ext>
              </a:extLst>
            </p:cNvPr>
            <p:cNvSpPr/>
            <p:nvPr/>
          </p:nvSpPr>
          <p:spPr>
            <a:xfrm>
              <a:off x="2428133" y="3767520"/>
              <a:ext cx="1476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负载不均匀，并行扩展性差</a:t>
              </a:r>
            </a:p>
          </p:txBody>
        </p:sp>
        <p:sp>
          <p:nvSpPr>
            <p:cNvPr id="15" name="文本框 14">
              <a:extLst>
                <a:ext uri="{FF2B5EF4-FFF2-40B4-BE49-F238E27FC236}">
                  <a16:creationId xmlns:a16="http://schemas.microsoft.com/office/drawing/2014/main" id="{FDA98DD5-D84D-493B-95F3-9B5D62268D86}"/>
                </a:ext>
              </a:extLst>
            </p:cNvPr>
            <p:cNvSpPr txBox="1"/>
            <p:nvPr/>
          </p:nvSpPr>
          <p:spPr>
            <a:xfrm>
              <a:off x="2592989"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研究挑战</a:t>
              </a:r>
            </a:p>
          </p:txBody>
        </p:sp>
      </p:grpSp>
      <p:grpSp>
        <p:nvGrpSpPr>
          <p:cNvPr id="16" name="组合 15">
            <a:extLst>
              <a:ext uri="{FF2B5EF4-FFF2-40B4-BE49-F238E27FC236}">
                <a16:creationId xmlns:a16="http://schemas.microsoft.com/office/drawing/2014/main" id="{E0816C6D-CB19-46D3-8ADE-5AEB29C753A9}"/>
              </a:ext>
            </a:extLst>
          </p:cNvPr>
          <p:cNvGrpSpPr/>
          <p:nvPr/>
        </p:nvGrpSpPr>
        <p:grpSpPr>
          <a:xfrm>
            <a:off x="3672604" y="1793477"/>
            <a:ext cx="2304000" cy="4742387"/>
            <a:chOff x="4453973" y="802820"/>
            <a:chExt cx="2304000" cy="4742387"/>
          </a:xfrm>
        </p:grpSpPr>
        <p:sp>
          <p:nvSpPr>
            <p:cNvPr id="17" name="文本框 16">
              <a:extLst>
                <a:ext uri="{FF2B5EF4-FFF2-40B4-BE49-F238E27FC236}">
                  <a16:creationId xmlns:a16="http://schemas.microsoft.com/office/drawing/2014/main" id="{5084173E-359B-4DE2-AD05-C4BC8BF204CF}"/>
                </a:ext>
              </a:extLst>
            </p:cNvPr>
            <p:cNvSpPr txBox="1"/>
            <p:nvPr/>
          </p:nvSpPr>
          <p:spPr>
            <a:xfrm>
              <a:off x="5032829" y="5185207"/>
              <a:ext cx="1146289"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研究内容</a:t>
              </a:r>
            </a:p>
          </p:txBody>
        </p:sp>
        <p:sp>
          <p:nvSpPr>
            <p:cNvPr id="18" name="矩形: 圆角 17">
              <a:extLst>
                <a:ext uri="{FF2B5EF4-FFF2-40B4-BE49-F238E27FC236}">
                  <a16:creationId xmlns:a16="http://schemas.microsoft.com/office/drawing/2014/main" id="{40C0E946-0B40-46F5-A5EB-B40E4822F576}"/>
                </a:ext>
              </a:extLst>
            </p:cNvPr>
            <p:cNvSpPr/>
            <p:nvPr/>
          </p:nvSpPr>
          <p:spPr>
            <a:xfrm>
              <a:off x="4453973" y="802820"/>
              <a:ext cx="2304000" cy="540000"/>
            </a:xfrm>
            <a:prstGeom prst="roundRect">
              <a:avLst/>
            </a:prstGeom>
            <a:solidFill>
              <a:srgbClr val="F0CE8E">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主动的极大二分团枚举</a:t>
              </a:r>
              <a:r>
                <a:rPr lang="zh-CN" altLang="en-US" sz="1600" b="1" dirty="0">
                  <a:solidFill>
                    <a:srgbClr val="FF0000"/>
                  </a:solidFill>
                </a:rPr>
                <a:t>剪枝方法 </a:t>
              </a:r>
              <a:r>
                <a:rPr lang="zh-CN" altLang="en-US" sz="1600" b="1" dirty="0">
                  <a:solidFill>
                    <a:schemeClr val="tx1"/>
                  </a:solidFill>
                </a:rPr>
                <a:t>：</a:t>
              </a:r>
              <a:r>
                <a:rPr lang="en-US" altLang="zh-CN" sz="1600" b="1" dirty="0">
                  <a:solidFill>
                    <a:schemeClr val="tx1"/>
                  </a:solidFill>
                </a:rPr>
                <a:t>AMBEA</a:t>
              </a:r>
              <a:endParaRPr lang="zh-CN" altLang="en-US" sz="1600" b="1" dirty="0">
                <a:solidFill>
                  <a:srgbClr val="FF0000"/>
                </a:solidFill>
              </a:endParaRPr>
            </a:p>
          </p:txBody>
        </p:sp>
        <p:sp>
          <p:nvSpPr>
            <p:cNvPr id="19" name="矩形: 圆角 18">
              <a:extLst>
                <a:ext uri="{FF2B5EF4-FFF2-40B4-BE49-F238E27FC236}">
                  <a16:creationId xmlns:a16="http://schemas.microsoft.com/office/drawing/2014/main" id="{008AFAC0-415B-4E82-8B54-76A7034C33B8}"/>
                </a:ext>
              </a:extLst>
            </p:cNvPr>
            <p:cNvSpPr/>
            <p:nvPr/>
          </p:nvSpPr>
          <p:spPr>
            <a:xfrm>
              <a:off x="4453973" y="2123098"/>
              <a:ext cx="2304000" cy="540000"/>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自适应的极大二分团枚举</a:t>
              </a:r>
              <a:r>
                <a:rPr lang="zh-CN" altLang="en-US" sz="1600" b="1" dirty="0">
                  <a:solidFill>
                    <a:srgbClr val="FF0000"/>
                  </a:solidFill>
                </a:rPr>
                <a:t>数据结构</a:t>
              </a:r>
              <a:r>
                <a:rPr lang="zh-CN" altLang="en-US" sz="1600" b="1" dirty="0">
                  <a:solidFill>
                    <a:schemeClr val="tx1"/>
                  </a:solidFill>
                </a:rPr>
                <a:t>：</a:t>
              </a:r>
              <a:r>
                <a:rPr lang="en-US" altLang="zh-CN" sz="1600" b="1" dirty="0" err="1">
                  <a:solidFill>
                    <a:schemeClr val="tx1"/>
                  </a:solidFill>
                </a:rPr>
                <a:t>AdaMBE</a:t>
              </a:r>
              <a:endParaRPr lang="zh-CN" altLang="en-US" sz="1600" b="1" dirty="0">
                <a:solidFill>
                  <a:srgbClr val="FF0000"/>
                </a:solidFill>
              </a:endParaRPr>
            </a:p>
          </p:txBody>
        </p:sp>
        <p:sp>
          <p:nvSpPr>
            <p:cNvPr id="21" name="矩形: 圆角 20">
              <a:extLst>
                <a:ext uri="{FF2B5EF4-FFF2-40B4-BE49-F238E27FC236}">
                  <a16:creationId xmlns:a16="http://schemas.microsoft.com/office/drawing/2014/main" id="{2AD4343D-64AC-4D40-AF14-C26C1D76B702}"/>
                </a:ext>
              </a:extLst>
            </p:cNvPr>
            <p:cNvSpPr/>
            <p:nvPr/>
          </p:nvSpPr>
          <p:spPr>
            <a:xfrm>
              <a:off x="4453973" y="3767520"/>
              <a:ext cx="2304000" cy="54000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ysClr val="windowText" lastClr="000000"/>
                  </a:solidFill>
                </a:rPr>
                <a:t>基于</a:t>
              </a:r>
              <a:r>
                <a:rPr lang="en-US" altLang="zh-CN" sz="1600" b="1" dirty="0">
                  <a:solidFill>
                    <a:sysClr val="windowText" lastClr="000000"/>
                  </a:solidFill>
                </a:rPr>
                <a:t>GPU</a:t>
              </a:r>
              <a:r>
                <a:rPr lang="zh-CN" altLang="en-US" sz="1600" b="1" dirty="0">
                  <a:solidFill>
                    <a:sysClr val="windowText" lastClr="000000"/>
                  </a:solidFill>
                </a:rPr>
                <a:t>的极大二分团枚举</a:t>
              </a:r>
              <a:r>
                <a:rPr lang="zh-CN" altLang="en-US" sz="1600" b="1" dirty="0">
                  <a:solidFill>
                    <a:srgbClr val="FF0000"/>
                  </a:solidFill>
                </a:rPr>
                <a:t>并行算法</a:t>
              </a:r>
              <a:r>
                <a:rPr lang="zh-CN" altLang="en-US" sz="1600" b="1" dirty="0">
                  <a:solidFill>
                    <a:schemeClr val="tx1"/>
                  </a:solidFill>
                </a:rPr>
                <a:t>：</a:t>
              </a:r>
              <a:r>
                <a:rPr lang="en-US" altLang="zh-CN" sz="1600" b="1" dirty="0">
                  <a:solidFill>
                    <a:schemeClr val="tx1"/>
                  </a:solidFill>
                </a:rPr>
                <a:t>GMBE</a:t>
              </a:r>
              <a:endParaRPr lang="zh-CN" altLang="en-US" sz="1600" b="1" dirty="0">
                <a:solidFill>
                  <a:srgbClr val="FF0000"/>
                </a:solidFill>
              </a:endParaRPr>
            </a:p>
          </p:txBody>
        </p:sp>
      </p:grpSp>
      <p:cxnSp>
        <p:nvCxnSpPr>
          <p:cNvPr id="22" name="直接箭头连接符 21">
            <a:extLst>
              <a:ext uri="{FF2B5EF4-FFF2-40B4-BE49-F238E27FC236}">
                <a16:creationId xmlns:a16="http://schemas.microsoft.com/office/drawing/2014/main" id="{D86A0B4A-09DF-4F78-84D0-3A6B03CE7FA4}"/>
              </a:ext>
            </a:extLst>
          </p:cNvPr>
          <p:cNvCxnSpPr>
            <a:cxnSpLocks/>
            <a:stCxn id="8" idx="3"/>
            <a:endCxn id="11" idx="1"/>
          </p:cNvCxnSpPr>
          <p:nvPr/>
        </p:nvCxnSpPr>
        <p:spPr>
          <a:xfrm flipV="1">
            <a:off x="1720156" y="2063477"/>
            <a:ext cx="238224" cy="16491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289E4629-3329-437D-AB6C-073542D6199E}"/>
              </a:ext>
            </a:extLst>
          </p:cNvPr>
          <p:cNvCxnSpPr>
            <a:cxnSpLocks/>
            <a:stCxn id="8" idx="3"/>
            <a:endCxn id="13" idx="1"/>
          </p:cNvCxnSpPr>
          <p:nvPr/>
        </p:nvCxnSpPr>
        <p:spPr>
          <a:xfrm flipV="1">
            <a:off x="1720156" y="3383755"/>
            <a:ext cx="238224" cy="32888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1B2C63D7-B4F8-4795-86D8-39B574B64FE8}"/>
              </a:ext>
            </a:extLst>
          </p:cNvPr>
          <p:cNvCxnSpPr>
            <a:cxnSpLocks/>
            <a:stCxn id="8" idx="3"/>
            <a:endCxn id="14" idx="1"/>
          </p:cNvCxnSpPr>
          <p:nvPr/>
        </p:nvCxnSpPr>
        <p:spPr>
          <a:xfrm>
            <a:off x="1720156" y="3712639"/>
            <a:ext cx="238224" cy="131553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CE92A32-4498-4E74-8A35-4E580F42165E}"/>
              </a:ext>
            </a:extLst>
          </p:cNvPr>
          <p:cNvCxnSpPr>
            <a:cxnSpLocks/>
            <a:stCxn id="11" idx="3"/>
            <a:endCxn id="18" idx="1"/>
          </p:cNvCxnSpPr>
          <p:nvPr/>
        </p:nvCxnSpPr>
        <p:spPr>
          <a:xfrm>
            <a:off x="3434380" y="2063477"/>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FA45A99F-2B0D-44AA-8D2F-97CAC56F5CF7}"/>
              </a:ext>
            </a:extLst>
          </p:cNvPr>
          <p:cNvCxnSpPr>
            <a:cxnSpLocks/>
            <a:stCxn id="13" idx="3"/>
            <a:endCxn id="19" idx="1"/>
          </p:cNvCxnSpPr>
          <p:nvPr/>
        </p:nvCxnSpPr>
        <p:spPr>
          <a:xfrm>
            <a:off x="3434380" y="3383755"/>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975319C0-67DA-46A6-A6AA-37AA1A2C7AFF}"/>
              </a:ext>
            </a:extLst>
          </p:cNvPr>
          <p:cNvCxnSpPr>
            <a:cxnSpLocks/>
            <a:stCxn id="14" idx="3"/>
            <a:endCxn id="21" idx="1"/>
          </p:cNvCxnSpPr>
          <p:nvPr/>
        </p:nvCxnSpPr>
        <p:spPr>
          <a:xfrm>
            <a:off x="3434380" y="5028177"/>
            <a:ext cx="238224"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nvGrpSpPr>
          <p:cNvPr id="28" name="组合 27">
            <a:extLst>
              <a:ext uri="{FF2B5EF4-FFF2-40B4-BE49-F238E27FC236}">
                <a16:creationId xmlns:a16="http://schemas.microsoft.com/office/drawing/2014/main" id="{B9B81CCC-BA9C-4257-AE66-27D2839AA254}"/>
              </a:ext>
            </a:extLst>
          </p:cNvPr>
          <p:cNvGrpSpPr/>
          <p:nvPr/>
        </p:nvGrpSpPr>
        <p:grpSpPr>
          <a:xfrm>
            <a:off x="6214829" y="1177235"/>
            <a:ext cx="5760000" cy="5358629"/>
            <a:chOff x="6214829" y="474765"/>
            <a:chExt cx="5760000" cy="5358629"/>
          </a:xfrm>
        </p:grpSpPr>
        <p:sp>
          <p:nvSpPr>
            <p:cNvPr id="29" name="文本框 28">
              <a:extLst>
                <a:ext uri="{FF2B5EF4-FFF2-40B4-BE49-F238E27FC236}">
                  <a16:creationId xmlns:a16="http://schemas.microsoft.com/office/drawing/2014/main" id="{CEDA5AB0-52ED-434E-AA3F-E2AE7B34C143}"/>
                </a:ext>
              </a:extLst>
            </p:cNvPr>
            <p:cNvSpPr txBox="1"/>
            <p:nvPr/>
          </p:nvSpPr>
          <p:spPr>
            <a:xfrm>
              <a:off x="6214829" y="5473394"/>
              <a:ext cx="5760000" cy="36000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对应成果</a:t>
              </a:r>
            </a:p>
          </p:txBody>
        </p:sp>
        <p:sp>
          <p:nvSpPr>
            <p:cNvPr id="30" name="矩形: 圆角 29">
              <a:extLst>
                <a:ext uri="{FF2B5EF4-FFF2-40B4-BE49-F238E27FC236}">
                  <a16:creationId xmlns:a16="http://schemas.microsoft.com/office/drawing/2014/main" id="{3CEC81CE-DCA3-472D-B56D-806FF639E2A3}"/>
                </a:ext>
              </a:extLst>
            </p:cNvPr>
            <p:cNvSpPr/>
            <p:nvPr/>
          </p:nvSpPr>
          <p:spPr>
            <a:xfrm>
              <a:off x="6214829" y="474765"/>
              <a:ext cx="5760000" cy="1440000"/>
            </a:xfrm>
            <a:prstGeom prst="roundRect">
              <a:avLst>
                <a:gd name="adj" fmla="val 3124"/>
              </a:avLst>
            </a:prstGeom>
            <a:solidFill>
              <a:srgbClr val="F7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Xu Li,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a:t>
              </a:r>
              <a:r>
                <a:rPr lang="en-US" altLang="zh-CN" sz="1500" dirty="0" err="1">
                  <a:solidFill>
                    <a:schemeClr val="tx1"/>
                  </a:solidFill>
                  <a:latin typeface="Arial Narrow" panose="020B0606020202030204" pitchFamily="34" charset="0"/>
                </a:rPr>
                <a:t>Yunjun</a:t>
              </a:r>
              <a:r>
                <a:rPr lang="en-US" altLang="zh-CN" sz="1500" dirty="0">
                  <a:solidFill>
                    <a:schemeClr val="tx1"/>
                  </a:solidFill>
                  <a:latin typeface="Arial Narrow" panose="020B0606020202030204" pitchFamily="34" charset="0"/>
                </a:rPr>
                <a:t> Gao, Gang Chen, Xian-He Sun. “AMBEA: Aggressive Maximal Biclique Enumeration in Large Bipartite Graph Computing ”. IEEE Transactions on Computers (TC,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类期刊</a:t>
              </a:r>
              <a:r>
                <a:rPr lang="en-US" altLang="zh-CN" sz="1500" dirty="0">
                  <a:solidFill>
                    <a:schemeClr val="tx1"/>
                  </a:solidFill>
                  <a:latin typeface="Arial Narrow" panose="020B0606020202030204" pitchFamily="34" charset="0"/>
                </a:rPr>
                <a:t>). 2024. Under Review (Major revision).</a:t>
              </a:r>
            </a:p>
            <a:p>
              <a:pPr algn="just"/>
              <a:r>
                <a:rPr lang="en-US" altLang="zh-CN" sz="1500" dirty="0">
                  <a:solidFill>
                    <a:schemeClr val="tx1"/>
                  </a:solidFill>
                  <a:latin typeface="Arial Narrow" panose="020B0606020202030204" pitchFamily="34" charset="0"/>
                </a:rPr>
                <a:t>[2] </a:t>
              </a:r>
              <a:r>
                <a:rPr lang="zh-CN" altLang="en-US" sz="1500" dirty="0">
                  <a:solidFill>
                    <a:schemeClr val="tx1"/>
                  </a:solidFill>
                  <a:latin typeface="Arial Narrow" panose="020B0606020202030204" pitchFamily="34" charset="0"/>
                  <a:ea typeface="新宋体" panose="02010609030101010101" pitchFamily="49" charset="-122"/>
                </a:rPr>
                <a:t>何水兵</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b="1" dirty="0">
                  <a:solidFill>
                    <a:schemeClr val="tx1"/>
                  </a:solidFill>
                  <a:latin typeface="Arial Narrow" panose="020B0606020202030204" pitchFamily="34" charset="0"/>
                  <a:ea typeface="新宋体" panose="02010609030101010101" pitchFamily="49" charset="-122"/>
                </a:rPr>
                <a:t>潘哲</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李旭</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一种基于候选顶点合并技术的极大二分团枚举方法</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中国发明专利</a:t>
              </a:r>
              <a:r>
                <a:rPr lang="en-US" altLang="zh-CN" sz="1500" dirty="0">
                  <a:solidFill>
                    <a:schemeClr val="tx1"/>
                  </a:solidFill>
                  <a:latin typeface="Arial Narrow" panose="020B0606020202030204" pitchFamily="34" charset="0"/>
                  <a:ea typeface="新宋体" panose="02010609030101010101" pitchFamily="49" charset="-122"/>
                </a:rPr>
                <a:t>. </a:t>
              </a:r>
              <a:r>
                <a:rPr lang="zh-CN" altLang="en-US" sz="1500" dirty="0">
                  <a:solidFill>
                    <a:schemeClr val="tx1"/>
                  </a:solidFill>
                  <a:latin typeface="Arial Narrow" panose="020B0606020202030204" pitchFamily="34" charset="0"/>
                  <a:ea typeface="新宋体" panose="02010609030101010101" pitchFamily="49" charset="-122"/>
                </a:rPr>
                <a:t>专利号：</a:t>
              </a:r>
              <a:r>
                <a:rPr lang="en-US" altLang="zh-CN" sz="1500" dirty="0">
                  <a:solidFill>
                    <a:schemeClr val="tx1"/>
                  </a:solidFill>
                  <a:latin typeface="Arial Narrow" panose="020B0606020202030204" pitchFamily="34" charset="0"/>
                  <a:ea typeface="新宋体" panose="02010609030101010101" pitchFamily="49" charset="-122"/>
                </a:rPr>
                <a:t>202311387848.X. </a:t>
              </a:r>
              <a:r>
                <a:rPr lang="zh-CN" altLang="en-US" sz="1500" dirty="0">
                  <a:solidFill>
                    <a:schemeClr val="tx1"/>
                  </a:solidFill>
                  <a:latin typeface="Arial Narrow" panose="020B0606020202030204" pitchFamily="34" charset="0"/>
                  <a:ea typeface="新宋体" panose="02010609030101010101" pitchFamily="49" charset="-122"/>
                </a:rPr>
                <a:t>专利公开日：</a:t>
              </a:r>
              <a:r>
                <a:rPr lang="en-US" altLang="zh-CN" sz="1500" dirty="0">
                  <a:solidFill>
                    <a:schemeClr val="tx1"/>
                  </a:solidFill>
                  <a:latin typeface="Arial Narrow" panose="020B0606020202030204" pitchFamily="34" charset="0"/>
                  <a:ea typeface="新宋体" panose="02010609030101010101" pitchFamily="49" charset="-122"/>
                </a:rPr>
                <a:t>2024.01.05.</a:t>
              </a:r>
              <a:endParaRPr lang="zh-CN" altLang="en-US" sz="1500" dirty="0">
                <a:solidFill>
                  <a:schemeClr val="tx1"/>
                </a:solidFill>
                <a:latin typeface="Arial Narrow" panose="020B0606020202030204" pitchFamily="34" charset="0"/>
              </a:endParaRPr>
            </a:p>
          </p:txBody>
        </p:sp>
        <p:sp>
          <p:nvSpPr>
            <p:cNvPr id="32" name="矩形: 圆角 31">
              <a:extLst>
                <a:ext uri="{FF2B5EF4-FFF2-40B4-BE49-F238E27FC236}">
                  <a16:creationId xmlns:a16="http://schemas.microsoft.com/office/drawing/2014/main" id="{03B465F2-4A83-47A3-9CDB-BFCEDD387C5E}"/>
                </a:ext>
              </a:extLst>
            </p:cNvPr>
            <p:cNvSpPr/>
            <p:nvPr/>
          </p:nvSpPr>
          <p:spPr>
            <a:xfrm>
              <a:off x="6214829" y="1966789"/>
              <a:ext cx="5760000" cy="1584000"/>
            </a:xfrm>
            <a:prstGeom prst="roundRect">
              <a:avLst>
                <a:gd name="adj" fmla="val 3124"/>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a:t>
              </a:r>
              <a:r>
                <a:rPr lang="en-US" altLang="zh-CN" sz="1500" dirty="0" err="1">
                  <a:solidFill>
                    <a:schemeClr val="tx1"/>
                  </a:solidFill>
                  <a:latin typeface="Arial Narrow" panose="020B0606020202030204" pitchFamily="34" charset="0"/>
                </a:rPr>
                <a:t>Yanlong</a:t>
              </a:r>
              <a:r>
                <a:rPr lang="en-US" altLang="zh-CN" sz="1500" dirty="0">
                  <a:solidFill>
                    <a:schemeClr val="tx1"/>
                  </a:solidFill>
                  <a:latin typeface="Arial Narrow" panose="020B0606020202030204" pitchFamily="34" charset="0"/>
                </a:rPr>
                <a:t> Yin, Rui Wang, </a:t>
              </a:r>
              <a:r>
                <a:rPr lang="en-US" altLang="zh-CN" sz="1500" dirty="0" err="1">
                  <a:solidFill>
                    <a:schemeClr val="tx1"/>
                  </a:solidFill>
                  <a:latin typeface="Arial Narrow" panose="020B0606020202030204" pitchFamily="34" charset="0"/>
                </a:rPr>
                <a:t>Lidan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Shou,Mingli</a:t>
              </a:r>
              <a:r>
                <a:rPr lang="en-US" altLang="zh-CN" sz="1500" dirty="0">
                  <a:solidFill>
                    <a:schemeClr val="tx1"/>
                  </a:solidFill>
                  <a:latin typeface="Arial Narrow" panose="020B0606020202030204" pitchFamily="34" charset="0"/>
                </a:rPr>
                <a:t> Song, Xian-He Sun, Gang Chen. “Enumeration of Billions of Maximal Bicliques in Bipartite Graphs without Using GPUs”. Proceedings of the International Conference for High Performance Computing, Networking, Storage and Analysis (SC,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类会议</a:t>
              </a:r>
              <a:r>
                <a:rPr lang="en-US" altLang="zh-CN" sz="1500" dirty="0">
                  <a:solidFill>
                    <a:schemeClr val="tx1"/>
                  </a:solidFill>
                  <a:latin typeface="Arial Narrow" panose="020B0606020202030204" pitchFamily="34" charset="0"/>
                </a:rPr>
                <a:t>). 2024. Under Review.</a:t>
              </a:r>
            </a:p>
            <a:p>
              <a:pPr algn="just"/>
              <a:r>
                <a:rPr lang="en-US" altLang="zh-CN" sz="1500" dirty="0">
                  <a:solidFill>
                    <a:schemeClr val="tx1"/>
                  </a:solidFill>
                  <a:latin typeface="Arial Narrow" panose="020B0606020202030204" pitchFamily="34" charset="0"/>
                </a:rPr>
                <a:t>[2] </a:t>
              </a:r>
              <a:r>
                <a:rPr lang="zh-CN" altLang="en-US" sz="1500" dirty="0">
                  <a:solidFill>
                    <a:schemeClr val="tx1"/>
                  </a:solidFill>
                  <a:latin typeface="Arial Narrow" panose="020B0606020202030204" pitchFamily="34" charset="0"/>
                </a:rPr>
                <a:t>何水兵</a:t>
              </a:r>
              <a:r>
                <a:rPr lang="en-US" altLang="zh-CN" sz="1500" dirty="0">
                  <a:solidFill>
                    <a:schemeClr val="tx1"/>
                  </a:solidFill>
                  <a:latin typeface="Arial Narrow" panose="020B0606020202030204" pitchFamily="34" charset="0"/>
                </a:rPr>
                <a:t>, </a:t>
              </a:r>
              <a:r>
                <a:rPr lang="zh-CN" altLang="en-US" sz="1500" b="1" dirty="0">
                  <a:solidFill>
                    <a:schemeClr val="tx1"/>
                  </a:solidFill>
                  <a:latin typeface="Arial Narrow" panose="020B0606020202030204" pitchFamily="34" charset="0"/>
                </a:rPr>
                <a:t>潘哲</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李旭</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一种基于混合存储的极大二分团枚举方法</a:t>
              </a:r>
              <a:r>
                <a:rPr lang="en-US" altLang="zh-CN" sz="1500" dirty="0">
                  <a:solidFill>
                    <a:schemeClr val="tx1"/>
                  </a:solidFill>
                  <a:latin typeface="Arial Narrow" panose="020B0606020202030204" pitchFamily="34" charset="0"/>
                </a:rPr>
                <a:t>. </a:t>
              </a:r>
              <a:r>
                <a:rPr lang="zh-CN" altLang="en-US" sz="1500" dirty="0">
                  <a:solidFill>
                    <a:schemeClr val="tx1"/>
                  </a:solidFill>
                  <a:latin typeface="Arial Narrow" panose="020B0606020202030204" pitchFamily="34" charset="0"/>
                </a:rPr>
                <a:t>中国发明专利</a:t>
              </a:r>
              <a:r>
                <a:rPr lang="en-US" altLang="zh-CN" sz="1500" dirty="0">
                  <a:solidFill>
                    <a:schemeClr val="tx1"/>
                  </a:solidFill>
                  <a:latin typeface="Arial Narrow" panose="020B0606020202030204" pitchFamily="34" charset="0"/>
                </a:rPr>
                <a:t>.</a:t>
              </a:r>
              <a:r>
                <a:rPr lang="zh-CN" altLang="en-US" sz="1500" dirty="0">
                  <a:solidFill>
                    <a:schemeClr val="tx1"/>
                  </a:solidFill>
                  <a:latin typeface="Arial Narrow" panose="020B0606020202030204" pitchFamily="34" charset="0"/>
                </a:rPr>
                <a:t>专利号：</a:t>
              </a:r>
              <a:r>
                <a:rPr lang="en-US" altLang="zh-CN" sz="1500" dirty="0">
                  <a:solidFill>
                    <a:schemeClr val="tx1"/>
                  </a:solidFill>
                  <a:latin typeface="Arial Narrow" panose="020B0606020202030204" pitchFamily="34" charset="0"/>
                </a:rPr>
                <a:t>202311385166.5. </a:t>
              </a:r>
              <a:r>
                <a:rPr lang="zh-CN" altLang="en-US" sz="1500" dirty="0">
                  <a:solidFill>
                    <a:schemeClr val="tx1"/>
                  </a:solidFill>
                  <a:latin typeface="Arial Narrow" panose="020B0606020202030204" pitchFamily="34" charset="0"/>
                </a:rPr>
                <a:t>专利公开日：</a:t>
              </a:r>
              <a:r>
                <a:rPr lang="en-US" altLang="zh-CN" sz="1500" dirty="0">
                  <a:solidFill>
                    <a:schemeClr val="tx1"/>
                  </a:solidFill>
                  <a:latin typeface="Arial Narrow" panose="020B0606020202030204" pitchFamily="34" charset="0"/>
                </a:rPr>
                <a:t>2024.01.05.</a:t>
              </a:r>
            </a:p>
          </p:txBody>
        </p:sp>
        <p:sp>
          <p:nvSpPr>
            <p:cNvPr id="33" name="矩形: 圆角 32">
              <a:extLst>
                <a:ext uri="{FF2B5EF4-FFF2-40B4-BE49-F238E27FC236}">
                  <a16:creationId xmlns:a16="http://schemas.microsoft.com/office/drawing/2014/main" id="{EDDE7F73-9A31-4FC2-87AE-9DDE83BC56F6}"/>
                </a:ext>
              </a:extLst>
            </p:cNvPr>
            <p:cNvSpPr/>
            <p:nvPr/>
          </p:nvSpPr>
          <p:spPr>
            <a:xfrm>
              <a:off x="6214829" y="3585676"/>
              <a:ext cx="5760000" cy="1836000"/>
            </a:xfrm>
            <a:prstGeom prst="roundRect">
              <a:avLst>
                <a:gd name="adj" fmla="val 3124"/>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just"/>
              <a:r>
                <a:rPr lang="en-US" altLang="zh-CN" sz="1500" dirty="0">
                  <a:solidFill>
                    <a:schemeClr val="tx1"/>
                  </a:solidFill>
                  <a:latin typeface="Arial Narrow" panose="020B0606020202030204" pitchFamily="34" charset="0"/>
                </a:rPr>
                <a:t>[1]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Gang Chen. “Efficient Maximal Biclique Enumeration on GPUs”. Proceedings of the International Conference for High Performance Computing, Networking, Storage and Analysis (SC ,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类会议</a:t>
              </a:r>
              <a:r>
                <a:rPr lang="en-US" altLang="zh-CN" sz="1500" dirty="0">
                  <a:solidFill>
                    <a:schemeClr val="tx1"/>
                  </a:solidFill>
                  <a:latin typeface="Arial Narrow" panose="020B0606020202030204" pitchFamily="34" charset="0"/>
                </a:rPr>
                <a:t>). 2023. No. 16, pp.1-13.</a:t>
              </a:r>
            </a:p>
            <a:p>
              <a:pPr algn="just"/>
              <a:r>
                <a:rPr lang="en-US" altLang="zh-CN" sz="1500" dirty="0">
                  <a:solidFill>
                    <a:schemeClr val="tx1"/>
                  </a:solidFill>
                  <a:latin typeface="Arial Narrow" panose="020B0606020202030204" pitchFamily="34" charset="0"/>
                </a:rPr>
                <a:t>[2] </a:t>
              </a:r>
              <a:r>
                <a:rPr lang="en-US" altLang="zh-CN" sz="1500" b="1" dirty="0" err="1">
                  <a:solidFill>
                    <a:schemeClr val="tx1"/>
                  </a:solidFill>
                  <a:latin typeface="Arial Narrow" panose="020B0606020202030204" pitchFamily="34" charset="0"/>
                </a:rPr>
                <a:t>Zhe</a:t>
              </a:r>
              <a:r>
                <a:rPr lang="en-US" altLang="zh-CN" sz="1500" b="1" dirty="0">
                  <a:solidFill>
                    <a:schemeClr val="tx1"/>
                  </a:solidFill>
                  <a:latin typeface="Arial Narrow" panose="020B0606020202030204" pitchFamily="34" charset="0"/>
                </a:rPr>
                <a:t> Pan</a:t>
              </a:r>
              <a:r>
                <a:rPr lang="en-US" altLang="zh-CN" sz="1500" dirty="0">
                  <a:solidFill>
                    <a:schemeClr val="tx1"/>
                  </a:solidFill>
                  <a:latin typeface="Arial Narrow" panose="020B0606020202030204" pitchFamily="34" charset="0"/>
                </a:rPr>
                <a:t>, </a:t>
              </a:r>
              <a:r>
                <a:rPr lang="en-US" altLang="zh-CN" sz="1500" dirty="0" err="1">
                  <a:solidFill>
                    <a:schemeClr val="tx1"/>
                  </a:solidFill>
                  <a:latin typeface="Arial Narrow" panose="020B0606020202030204" pitchFamily="34" charset="0"/>
                </a:rPr>
                <a:t>Shuibing</a:t>
              </a:r>
              <a:r>
                <a:rPr lang="en-US" altLang="zh-CN" sz="1500" dirty="0">
                  <a:solidFill>
                    <a:schemeClr val="tx1"/>
                  </a:solidFill>
                  <a:latin typeface="Arial Narrow" panose="020B0606020202030204" pitchFamily="34" charset="0"/>
                </a:rPr>
                <a:t> He, Xu Li, </a:t>
              </a:r>
              <a:r>
                <a:rPr lang="en-US" altLang="zh-CN" sz="1500" dirty="0" err="1">
                  <a:solidFill>
                    <a:schemeClr val="tx1"/>
                  </a:solidFill>
                  <a:latin typeface="Arial Narrow" panose="020B0606020202030204" pitchFamily="34" charset="0"/>
                </a:rPr>
                <a:t>Xuechen</a:t>
              </a:r>
              <a:r>
                <a:rPr lang="en-US" altLang="zh-CN" sz="1500" dirty="0">
                  <a:solidFill>
                    <a:schemeClr val="tx1"/>
                  </a:solidFill>
                  <a:latin typeface="Arial Narrow" panose="020B0606020202030204" pitchFamily="34" charset="0"/>
                </a:rPr>
                <a:t> Zhang, Rui Wang, </a:t>
              </a:r>
              <a:r>
                <a:rPr lang="en-US" altLang="zh-CN" sz="1500" dirty="0" err="1">
                  <a:solidFill>
                    <a:schemeClr val="tx1"/>
                  </a:solidFill>
                  <a:latin typeface="Arial Narrow" panose="020B0606020202030204" pitchFamily="34" charset="0"/>
                </a:rPr>
                <a:t>Yanlong</a:t>
              </a:r>
              <a:r>
                <a:rPr lang="en-US" altLang="zh-CN" sz="1500" dirty="0">
                  <a:solidFill>
                    <a:schemeClr val="tx1"/>
                  </a:solidFill>
                  <a:latin typeface="Arial Narrow" panose="020B0606020202030204" pitchFamily="34" charset="0"/>
                </a:rPr>
                <a:t> Yin, Gang </a:t>
              </a:r>
              <a:r>
                <a:rPr lang="en-US" altLang="zh-CN" sz="1500" dirty="0" err="1">
                  <a:solidFill>
                    <a:schemeClr val="tx1"/>
                  </a:solidFill>
                  <a:latin typeface="Arial Narrow" panose="020B0606020202030204" pitchFamily="34" charset="0"/>
                </a:rPr>
                <a:t>Chen.“Advanced</a:t>
              </a:r>
              <a:r>
                <a:rPr lang="en-US" altLang="zh-CN" sz="1500" dirty="0">
                  <a:solidFill>
                    <a:schemeClr val="tx1"/>
                  </a:solidFill>
                  <a:latin typeface="Arial Narrow" panose="020B0606020202030204" pitchFamily="34" charset="0"/>
                </a:rPr>
                <a:t> Maximal Biclique Enumeration on GPUs Using Bitmaps”. IEEE Transactions on Parallel and Distributed Systems (TPDS, </a:t>
              </a:r>
              <a:r>
                <a:rPr lang="en-US" altLang="zh-CN" sz="1500" dirty="0">
                  <a:solidFill>
                    <a:srgbClr val="FF0000"/>
                  </a:solidFill>
                  <a:latin typeface="Arial Narrow" panose="020B0606020202030204" pitchFamily="34" charset="0"/>
                </a:rPr>
                <a:t>CCF-A</a:t>
              </a:r>
              <a:r>
                <a:rPr lang="zh-CN" altLang="en-US" sz="1500" dirty="0">
                  <a:solidFill>
                    <a:srgbClr val="FF0000"/>
                  </a:solidFill>
                  <a:latin typeface="Arial Narrow" panose="020B0606020202030204" pitchFamily="34" charset="0"/>
                </a:rPr>
                <a:t>类期刊</a:t>
              </a:r>
              <a:r>
                <a:rPr lang="en-US" altLang="zh-CN" sz="1500" dirty="0">
                  <a:solidFill>
                    <a:schemeClr val="tx1"/>
                  </a:solidFill>
                  <a:latin typeface="Arial Narrow" panose="020B0606020202030204" pitchFamily="34" charset="0"/>
                </a:rPr>
                <a:t>). 2024. Under Review.</a:t>
              </a:r>
            </a:p>
          </p:txBody>
        </p:sp>
      </p:grpSp>
      <p:cxnSp>
        <p:nvCxnSpPr>
          <p:cNvPr id="34" name="直接箭头连接符 33">
            <a:extLst>
              <a:ext uri="{FF2B5EF4-FFF2-40B4-BE49-F238E27FC236}">
                <a16:creationId xmlns:a16="http://schemas.microsoft.com/office/drawing/2014/main" id="{3CBFD433-1C99-4F8D-AAF9-349BE412030A}"/>
              </a:ext>
            </a:extLst>
          </p:cNvPr>
          <p:cNvCxnSpPr>
            <a:cxnSpLocks/>
            <a:stCxn id="18" idx="3"/>
            <a:endCxn id="30" idx="1"/>
          </p:cNvCxnSpPr>
          <p:nvPr/>
        </p:nvCxnSpPr>
        <p:spPr>
          <a:xfrm flipV="1">
            <a:off x="5976604" y="1897235"/>
            <a:ext cx="238225" cy="16624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30F29248-CBBD-47FA-B808-BDC4665B8BA1}"/>
              </a:ext>
            </a:extLst>
          </p:cNvPr>
          <p:cNvCxnSpPr>
            <a:cxnSpLocks/>
            <a:stCxn id="19" idx="3"/>
            <a:endCxn id="32" idx="1"/>
          </p:cNvCxnSpPr>
          <p:nvPr/>
        </p:nvCxnSpPr>
        <p:spPr>
          <a:xfrm>
            <a:off x="5976604" y="3383755"/>
            <a:ext cx="238225" cy="7750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23A20399-90F3-4A9C-BD6B-779AD018B9E2}"/>
              </a:ext>
            </a:extLst>
          </p:cNvPr>
          <p:cNvCxnSpPr>
            <a:cxnSpLocks/>
            <a:stCxn id="21" idx="3"/>
            <a:endCxn id="33" idx="1"/>
          </p:cNvCxnSpPr>
          <p:nvPr/>
        </p:nvCxnSpPr>
        <p:spPr>
          <a:xfrm>
            <a:off x="5976604" y="5028177"/>
            <a:ext cx="238225" cy="17796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8" name="灯片编号占位符 37">
            <a:extLst>
              <a:ext uri="{FF2B5EF4-FFF2-40B4-BE49-F238E27FC236}">
                <a16:creationId xmlns:a16="http://schemas.microsoft.com/office/drawing/2014/main" id="{92B632F5-F65F-4FC2-904D-E18DC7554283}"/>
              </a:ext>
            </a:extLst>
          </p:cNvPr>
          <p:cNvSpPr>
            <a:spLocks noGrp="1"/>
          </p:cNvSpPr>
          <p:nvPr>
            <p:ph type="sldNum" sz="quarter" idx="12"/>
          </p:nvPr>
        </p:nvSpPr>
        <p:spPr/>
        <p:txBody>
          <a:bodyPr/>
          <a:lstStyle/>
          <a:p>
            <a:fld id="{FBACCE8E-693F-4A26-8C07-7C954F1ED21F}" type="slidenum">
              <a:rPr lang="zh-CN" altLang="en-US" smtClean="0"/>
              <a:t>48</a:t>
            </a:fld>
            <a:endParaRPr lang="zh-CN" altLang="en-US"/>
          </a:p>
        </p:txBody>
      </p:sp>
    </p:spTree>
    <p:extLst>
      <p:ext uri="{BB962C8B-B14F-4D97-AF65-F5344CB8AC3E}">
        <p14:creationId xmlns:p14="http://schemas.microsoft.com/office/powerpoint/2010/main" val="382251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mn-ea"/>
                <a:ea typeface="+mn-ea"/>
              </a:rPr>
              <a:t>为什么研究</a:t>
            </a:r>
            <a:r>
              <a:rPr lang="en-US" altLang="zh-CN" dirty="0">
                <a:latin typeface="+mn-ea"/>
                <a:ea typeface="+mn-ea"/>
              </a:rPr>
              <a:t>MBE</a:t>
            </a:r>
            <a:r>
              <a:rPr lang="zh-CN" altLang="en-US" dirty="0">
                <a:latin typeface="+mn-ea"/>
                <a:ea typeface="+mn-ea"/>
              </a:rPr>
              <a:t>问题？</a:t>
            </a:r>
            <a:r>
              <a:rPr lang="en-US" altLang="zh-CN" dirty="0">
                <a:solidFill>
                  <a:schemeClr val="tx1">
                    <a:alpha val="20000"/>
                  </a:schemeClr>
                </a:solidFill>
                <a:latin typeface="+mn-ea"/>
                <a:ea typeface="+mn-ea"/>
              </a:rPr>
              <a:t>Why?</a:t>
            </a:r>
            <a:endParaRPr lang="zh-CN" altLang="en-US" dirty="0">
              <a:solidFill>
                <a:schemeClr val="tx1">
                  <a:alpha val="20000"/>
                </a:schemeClr>
              </a:solidFill>
              <a:latin typeface="+mn-ea"/>
              <a:ea typeface="+mn-ea"/>
            </a:endParaRPr>
          </a:p>
        </p:txBody>
      </p:sp>
      <p:pic>
        <p:nvPicPr>
          <p:cNvPr id="15" name="内容占位符 14">
            <a:extLst>
              <a:ext uri="{FF2B5EF4-FFF2-40B4-BE49-F238E27FC236}">
                <a16:creationId xmlns:a16="http://schemas.microsoft.com/office/drawing/2014/main" id="{A0B2D2D1-860A-4EE4-BDC6-F1A35D0DF15D}"/>
              </a:ext>
            </a:extLst>
          </p:cNvPr>
          <p:cNvPicPr>
            <a:picLocks noGrp="1" noChangeAspect="1"/>
          </p:cNvPicPr>
          <p:nvPr>
            <p:ph sz="half" idx="1"/>
          </p:nvPr>
        </p:nvPicPr>
        <p:blipFill>
          <a:blip r:embed="rId2"/>
          <a:stretch>
            <a:fillRect/>
          </a:stretch>
        </p:blipFill>
        <p:spPr>
          <a:xfrm>
            <a:off x="838200" y="2086242"/>
            <a:ext cx="5181600" cy="2080149"/>
          </a:xfrm>
          <a:prstGeom prst="rect">
            <a:avLst/>
          </a:prstGeom>
        </p:spPr>
      </p:pic>
      <p:pic>
        <p:nvPicPr>
          <p:cNvPr id="14" name="内容占位符 13">
            <a:extLst>
              <a:ext uri="{FF2B5EF4-FFF2-40B4-BE49-F238E27FC236}">
                <a16:creationId xmlns:a16="http://schemas.microsoft.com/office/drawing/2014/main" id="{E3703E5D-8458-4FAA-BC81-ACEDBBFFED7C}"/>
              </a:ext>
            </a:extLst>
          </p:cNvPr>
          <p:cNvPicPr>
            <a:picLocks noGrp="1" noChangeAspect="1"/>
          </p:cNvPicPr>
          <p:nvPr>
            <p:ph sz="half" idx="2"/>
          </p:nvPr>
        </p:nvPicPr>
        <p:blipFill>
          <a:blip r:embed="rId3"/>
          <a:stretch>
            <a:fillRect/>
          </a:stretch>
        </p:blipFill>
        <p:spPr>
          <a:xfrm>
            <a:off x="6172200" y="1684571"/>
            <a:ext cx="5181600" cy="2832692"/>
          </a:xfrm>
          <a:prstGeom prst="rect">
            <a:avLst/>
          </a:prstGeom>
        </p:spPr>
      </p:pic>
      <p:sp>
        <p:nvSpPr>
          <p:cNvPr id="278" name="内容占位符 6">
            <a:extLst>
              <a:ext uri="{FF2B5EF4-FFF2-40B4-BE49-F238E27FC236}">
                <a16:creationId xmlns:a16="http://schemas.microsoft.com/office/drawing/2014/main" id="{2F01854C-B8AF-4E11-98C9-C7309AA136E8}"/>
              </a:ext>
            </a:extLst>
          </p:cNvPr>
          <p:cNvSpPr txBox="1">
            <a:spLocks/>
          </p:cNvSpPr>
          <p:nvPr/>
        </p:nvSpPr>
        <p:spPr>
          <a:xfrm>
            <a:off x="828151" y="4701702"/>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在电子商务中的虚假交易检测、社交网络推荐、生物医学中的基因分析等热门场景中有着</a:t>
            </a:r>
            <a:r>
              <a:rPr lang="zh-CN" altLang="en-US" sz="2000" dirty="0">
                <a:solidFill>
                  <a:srgbClr val="FF0000"/>
                </a:solidFill>
              </a:rPr>
              <a:t>广泛的应用</a:t>
            </a:r>
            <a:r>
              <a:rPr lang="zh-CN" altLang="en-US" sz="2000" dirty="0"/>
              <a:t>。</a:t>
            </a:r>
          </a:p>
        </p:txBody>
      </p:sp>
      <p:sp>
        <p:nvSpPr>
          <p:cNvPr id="279" name="内容占位符 6">
            <a:extLst>
              <a:ext uri="{FF2B5EF4-FFF2-40B4-BE49-F238E27FC236}">
                <a16:creationId xmlns:a16="http://schemas.microsoft.com/office/drawing/2014/main" id="{1DD7DAC4-A1C7-4D38-82E3-B2C34D18C0E5}"/>
              </a:ext>
            </a:extLst>
          </p:cNvPr>
          <p:cNvSpPr txBox="1">
            <a:spLocks/>
          </p:cNvSpPr>
          <p:nvPr/>
        </p:nvSpPr>
        <p:spPr>
          <a:xfrm>
            <a:off x="6182251" y="4701701"/>
            <a:ext cx="5181600" cy="123870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en-US" altLang="zh-CN" sz="2000" dirty="0"/>
              <a:t>MBE</a:t>
            </a:r>
            <a:r>
              <a:rPr lang="zh-CN" altLang="en-US" sz="2000" dirty="0"/>
              <a:t>在图论领域扮演着基础问题的关键角色，并在近年来衍生出许多相关问题，成为</a:t>
            </a:r>
            <a:r>
              <a:rPr lang="zh-CN" altLang="en-US" sz="2000" dirty="0">
                <a:solidFill>
                  <a:srgbClr val="FF0000"/>
                </a:solidFill>
              </a:rPr>
              <a:t>学术研究热点</a:t>
            </a:r>
            <a:r>
              <a:rPr lang="zh-CN" altLang="en-US" sz="2000" dirty="0"/>
              <a:t>。</a:t>
            </a:r>
          </a:p>
        </p:txBody>
      </p:sp>
      <p:sp>
        <p:nvSpPr>
          <p:cNvPr id="8" name="灯片编号占位符 7">
            <a:extLst>
              <a:ext uri="{FF2B5EF4-FFF2-40B4-BE49-F238E27FC236}">
                <a16:creationId xmlns:a16="http://schemas.microsoft.com/office/drawing/2014/main" id="{00258B70-7DBB-4572-B555-3A3CEE0E1FB6}"/>
              </a:ext>
            </a:extLst>
          </p:cNvPr>
          <p:cNvSpPr>
            <a:spLocks noGrp="1"/>
          </p:cNvSpPr>
          <p:nvPr>
            <p:ph type="sldNum" sz="quarter" idx="12"/>
          </p:nvPr>
        </p:nvSpPr>
        <p:spPr/>
        <p:txBody>
          <a:bodyPr/>
          <a:lstStyle/>
          <a:p>
            <a:fld id="{FBACCE8E-693F-4A26-8C07-7C954F1ED21F}" type="slidenum">
              <a:rPr lang="zh-CN" altLang="en-US" smtClean="0"/>
              <a:t>4</a:t>
            </a:fld>
            <a:endParaRPr lang="zh-CN" altLang="en-US"/>
          </a:p>
        </p:txBody>
      </p:sp>
    </p:spTree>
    <p:extLst>
      <p:ext uri="{BB962C8B-B14F-4D97-AF65-F5344CB8AC3E}">
        <p14:creationId xmlns:p14="http://schemas.microsoft.com/office/powerpoint/2010/main" val="21765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4487358" y="584012"/>
            <a:ext cx="3217284" cy="910404"/>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zh-CN" altLang="en-US" sz="6600" dirty="0">
                <a:solidFill>
                  <a:schemeClr val="bg1"/>
                </a:solidFill>
                <a:latin typeface="黑体" panose="02010609060101010101" pitchFamily="49" charset="-122"/>
                <a:ea typeface="黑体" panose="02010609060101010101" pitchFamily="49" charset="-122"/>
              </a:rPr>
              <a:t>请各位老师批评指正</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794E32AB-4B5B-4E4C-8855-8DB847EB406B}"/>
              </a:ext>
            </a:extLst>
          </p:cNvPr>
          <p:cNvSpPr txBox="1"/>
          <p:nvPr/>
        </p:nvSpPr>
        <p:spPr>
          <a:xfrm>
            <a:off x="4453613" y="4196561"/>
            <a:ext cx="3284774" cy="400110"/>
          </a:xfrm>
          <a:prstGeom prst="rect">
            <a:avLst/>
          </a:prstGeom>
          <a:noFill/>
        </p:spPr>
        <p:txBody>
          <a:bodyPr wrap="square" rtlCol="0">
            <a:spAutoFit/>
          </a:bodyPr>
          <a:lstStyle/>
          <a:p>
            <a:pPr algn="ctr"/>
            <a:r>
              <a:rPr lang="zh-CN" altLang="en-US" sz="2000" b="1" dirty="0">
                <a:solidFill>
                  <a:schemeClr val="bg1">
                    <a:alpha val="70000"/>
                  </a:schemeClr>
                </a:solidFill>
                <a:latin typeface="宋体" panose="02010600030101010101" pitchFamily="2" charset="-122"/>
                <a:ea typeface="宋体" panose="02010600030101010101" pitchFamily="2" charset="-122"/>
              </a:rPr>
              <a:t>浙江大学博士论文答辩</a:t>
            </a:r>
          </a:p>
        </p:txBody>
      </p:sp>
      <p:sp>
        <p:nvSpPr>
          <p:cNvPr id="118" name="文本框 117">
            <a:extLst>
              <a:ext uri="{FF2B5EF4-FFF2-40B4-BE49-F238E27FC236}">
                <a16:creationId xmlns:a16="http://schemas.microsoft.com/office/drawing/2014/main" id="{20DEA28B-EF98-44EC-AFB5-7059AAD528B8}"/>
              </a:ext>
            </a:extLst>
          </p:cNvPr>
          <p:cNvSpPr txBox="1"/>
          <p:nvPr/>
        </p:nvSpPr>
        <p:spPr>
          <a:xfrm>
            <a:off x="1429697" y="5757806"/>
            <a:ext cx="2381578"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答辩人：潘哲</a:t>
            </a:r>
          </a:p>
        </p:txBody>
      </p:sp>
      <p:sp>
        <p:nvSpPr>
          <p:cNvPr id="124" name="文本框 123">
            <a:extLst>
              <a:ext uri="{FF2B5EF4-FFF2-40B4-BE49-F238E27FC236}">
                <a16:creationId xmlns:a16="http://schemas.microsoft.com/office/drawing/2014/main" id="{E17EC641-4F54-4FA3-AAC7-CE8076520904}"/>
              </a:ext>
            </a:extLst>
          </p:cNvPr>
          <p:cNvSpPr txBox="1"/>
          <p:nvPr/>
        </p:nvSpPr>
        <p:spPr>
          <a:xfrm>
            <a:off x="4945610" y="5757806"/>
            <a:ext cx="230078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指导老师：何水兵</a:t>
            </a:r>
          </a:p>
        </p:txBody>
      </p:sp>
      <p:sp>
        <p:nvSpPr>
          <p:cNvPr id="125" name="文本框 124">
            <a:extLst>
              <a:ext uri="{FF2B5EF4-FFF2-40B4-BE49-F238E27FC236}">
                <a16:creationId xmlns:a16="http://schemas.microsoft.com/office/drawing/2014/main" id="{19C55F93-746E-4BD6-8DA5-62EFF368ECFD}"/>
              </a:ext>
            </a:extLst>
          </p:cNvPr>
          <p:cNvSpPr txBox="1"/>
          <p:nvPr/>
        </p:nvSpPr>
        <p:spPr>
          <a:xfrm>
            <a:off x="8380725" y="5757806"/>
            <a:ext cx="24963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仿宋" panose="02010609060101010101" pitchFamily="49" charset="-122"/>
                <a:ea typeface="仿宋" panose="02010609060101010101" pitchFamily="49" charset="-122"/>
              </a:rPr>
              <a:t>答辩时间：</a:t>
            </a:r>
            <a:r>
              <a:rPr lang="en-US" altLang="zh-CN" sz="2000" dirty="0">
                <a:solidFill>
                  <a:schemeClr val="tx1">
                    <a:lumMod val="75000"/>
                    <a:lumOff val="25000"/>
                  </a:schemeClr>
                </a:solidFill>
                <a:latin typeface="仿宋" panose="02010609060101010101" pitchFamily="49" charset="-122"/>
                <a:ea typeface="仿宋" panose="02010609060101010101" pitchFamily="49" charset="-122"/>
              </a:rPr>
              <a:t>2024.6.4</a:t>
            </a:r>
            <a:endParaRPr lang="zh-CN" altLang="en-US" sz="2000" dirty="0">
              <a:solidFill>
                <a:schemeClr val="tx1">
                  <a:lumMod val="75000"/>
                  <a:lumOff val="25000"/>
                </a:schemeClr>
              </a:solidFill>
              <a:latin typeface="仿宋" panose="02010609060101010101" pitchFamily="49" charset="-122"/>
              <a:ea typeface="仿宋" panose="02010609060101010101" pitchFamily="49" charset="-122"/>
            </a:endParaRPr>
          </a:p>
        </p:txBody>
      </p:sp>
      <p:sp>
        <p:nvSpPr>
          <p:cNvPr id="113" name="灯片编号占位符 112">
            <a:extLst>
              <a:ext uri="{FF2B5EF4-FFF2-40B4-BE49-F238E27FC236}">
                <a16:creationId xmlns:a16="http://schemas.microsoft.com/office/drawing/2014/main" id="{040F57A0-4AD1-4A83-9706-22BB70B56DA1}"/>
              </a:ext>
            </a:extLst>
          </p:cNvPr>
          <p:cNvSpPr>
            <a:spLocks noGrp="1"/>
          </p:cNvSpPr>
          <p:nvPr>
            <p:ph type="sldNum" sz="quarter" idx="12"/>
          </p:nvPr>
        </p:nvSpPr>
        <p:spPr/>
        <p:txBody>
          <a:bodyPr/>
          <a:lstStyle/>
          <a:p>
            <a:fld id="{FBACCE8E-693F-4A26-8C07-7C954F1ED21F}" type="slidenum">
              <a:rPr lang="zh-CN" altLang="en-US" smtClean="0"/>
              <a:t>49</a:t>
            </a:fld>
            <a:endParaRPr lang="zh-CN" altLang="en-US"/>
          </a:p>
        </p:txBody>
      </p:sp>
    </p:spTree>
    <p:extLst>
      <p:ext uri="{BB962C8B-B14F-4D97-AF65-F5344CB8AC3E}">
        <p14:creationId xmlns:p14="http://schemas.microsoft.com/office/powerpoint/2010/main" val="230322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研究背景与问题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1C298288-C1D1-4C79-8303-B1A745439569}"/>
              </a:ext>
            </a:extLst>
          </p:cNvPr>
          <p:cNvSpPr txBox="1"/>
          <p:nvPr/>
        </p:nvSpPr>
        <p:spPr>
          <a:xfrm>
            <a:off x="792000" y="1296000"/>
            <a:ext cx="5661907"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en-US" altLang="zh-CN" dirty="0">
                <a:latin typeface="宋体" panose="02010600030101010101" pitchFamily="2" charset="-122"/>
                <a:ea typeface="宋体" panose="02010600030101010101" pitchFamily="2" charset="-122"/>
              </a:rPr>
              <a:t>MBE</a:t>
            </a:r>
            <a:r>
              <a:rPr lang="zh-CN" altLang="en-US" dirty="0">
                <a:latin typeface="宋体" panose="02010600030101010101" pitchFamily="2" charset="-122"/>
                <a:ea typeface="宋体" panose="02010600030101010101" pitchFamily="2" charset="-122"/>
              </a:rPr>
              <a:t>的基本求解方法 </a:t>
            </a:r>
            <a:r>
              <a:rPr lang="en-US" altLang="zh-CN" dirty="0">
                <a:solidFill>
                  <a:schemeClr val="tx1">
                    <a:alpha val="20000"/>
                  </a:schemeClr>
                </a:solidFill>
                <a:latin typeface="黑体" panose="02010609060101010101" pitchFamily="49" charset="-122"/>
                <a:ea typeface="黑体" panose="02010609060101010101" pitchFamily="49" charset="-122"/>
              </a:rPr>
              <a:t>How?</a:t>
            </a:r>
            <a:endParaRPr lang="zh-CN" altLang="en-US" dirty="0">
              <a:solidFill>
                <a:schemeClr val="tx1">
                  <a:alpha val="20000"/>
                </a:schemeClr>
              </a:solidFill>
              <a:latin typeface="黑体" panose="02010609060101010101" pitchFamily="49" charset="-122"/>
              <a:ea typeface="黑体" panose="02010609060101010101" pitchFamily="49" charset="-122"/>
            </a:endParaRPr>
          </a:p>
        </p:txBody>
      </p:sp>
      <p:pic>
        <p:nvPicPr>
          <p:cNvPr id="11" name="内容占位符 10">
            <a:extLst>
              <a:ext uri="{FF2B5EF4-FFF2-40B4-BE49-F238E27FC236}">
                <a16:creationId xmlns:a16="http://schemas.microsoft.com/office/drawing/2014/main" id="{50E92416-4617-41DD-90C3-57F34061DEB8}"/>
              </a:ext>
            </a:extLst>
          </p:cNvPr>
          <p:cNvPicPr>
            <a:picLocks noGrp="1" noChangeAspect="1"/>
          </p:cNvPicPr>
          <p:nvPr>
            <p:ph sz="half" idx="2"/>
          </p:nvPr>
        </p:nvPicPr>
        <p:blipFill>
          <a:blip r:embed="rId2"/>
          <a:stretch>
            <a:fillRect/>
          </a:stretch>
        </p:blipFill>
        <p:spPr>
          <a:xfrm>
            <a:off x="6776138" y="3170258"/>
            <a:ext cx="5102596" cy="3150650"/>
          </a:xfrm>
          <a:prstGeom prst="rect">
            <a:avLst/>
          </a:prstGeom>
        </p:spPr>
      </p:pic>
      <p:pic>
        <p:nvPicPr>
          <p:cNvPr id="113" name="内容占位符 12">
            <a:extLst>
              <a:ext uri="{FF2B5EF4-FFF2-40B4-BE49-F238E27FC236}">
                <a16:creationId xmlns:a16="http://schemas.microsoft.com/office/drawing/2014/main" id="{5684B1EA-3D1E-44E5-8C5A-A9310BB61E41}"/>
              </a:ext>
            </a:extLst>
          </p:cNvPr>
          <p:cNvPicPr>
            <a:picLocks noChangeAspect="1"/>
          </p:cNvPicPr>
          <p:nvPr/>
        </p:nvPicPr>
        <p:blipFill>
          <a:blip r:embed="rId3"/>
          <a:stretch>
            <a:fillRect/>
          </a:stretch>
        </p:blipFill>
        <p:spPr>
          <a:xfrm>
            <a:off x="8047229" y="989743"/>
            <a:ext cx="2560415" cy="1869199"/>
          </a:xfrm>
          <a:prstGeom prst="rect">
            <a:avLst/>
          </a:prstGeom>
        </p:spPr>
      </p:pic>
      <mc:AlternateContent xmlns:mc="http://schemas.openxmlformats.org/markup-compatibility/2006" xmlns:a14="http://schemas.microsoft.com/office/drawing/2010/main">
        <mc:Choice Requires="a14">
          <p:sp>
            <p:nvSpPr>
              <p:cNvPr id="116" name="内容占位符 6">
                <a:extLst>
                  <a:ext uri="{FF2B5EF4-FFF2-40B4-BE49-F238E27FC236}">
                    <a16:creationId xmlns:a16="http://schemas.microsoft.com/office/drawing/2014/main" id="{01B76126-3AFF-4D5A-A837-CA5DF7D90E25}"/>
                  </a:ext>
                </a:extLst>
              </p:cNvPr>
              <p:cNvSpPr txBox="1">
                <a:spLocks/>
              </p:cNvSpPr>
              <p:nvPr/>
            </p:nvSpPr>
            <p:spPr>
              <a:xfrm>
                <a:off x="678187" y="1933101"/>
                <a:ext cx="6024762" cy="43730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Ø"/>
                </a:pPr>
                <a:r>
                  <a:rPr lang="en-US" altLang="zh-CN" sz="2000" dirty="0"/>
                  <a:t> </a:t>
                </a:r>
                <a:r>
                  <a:rPr lang="zh-CN" altLang="en-US" sz="2000" b="1" dirty="0"/>
                  <a:t>集合枚举树</a:t>
                </a:r>
                <a:endParaRPr lang="en-US" altLang="zh-CN" sz="2000" b="1" dirty="0"/>
              </a:p>
              <a:p>
                <a:pPr marL="504000" lvl="1" indent="-342900">
                  <a:lnSpc>
                    <a:spcPct val="130000"/>
                  </a:lnSpc>
                  <a:spcBef>
                    <a:spcPts val="0"/>
                  </a:spcBef>
                </a:pPr>
                <a:r>
                  <a:rPr lang="zh-CN" altLang="en-US" sz="1800" dirty="0"/>
                  <a:t>集合枚举树（</a:t>
                </a:r>
                <a:r>
                  <a:rPr lang="en-US" altLang="zh-CN" sz="1800" dirty="0"/>
                  <a:t>Set Enumeration Tree</a:t>
                </a:r>
                <a:r>
                  <a:rPr lang="zh-CN" altLang="en-US" sz="1800" dirty="0"/>
                  <a:t>，</a:t>
                </a:r>
                <a:r>
                  <a:rPr lang="en-US" altLang="zh-CN" sz="1800" dirty="0"/>
                  <a:t>SE tree</a:t>
                </a:r>
                <a:r>
                  <a:rPr lang="zh-CN" altLang="en-US" sz="1800" dirty="0"/>
                  <a:t>）是一种用于有序地枚举特定集合全部子集的树状结构，即枚举特定集合的幂集。</a:t>
                </a:r>
                <a:endParaRPr lang="en-US" altLang="zh-CN" sz="1800" dirty="0"/>
              </a:p>
              <a:p>
                <a:pPr>
                  <a:lnSpc>
                    <a:spcPct val="130000"/>
                  </a:lnSpc>
                  <a:spcBef>
                    <a:spcPts val="0"/>
                  </a:spcBef>
                  <a:buFont typeface="Wingdings" panose="05000000000000000000" pitchFamily="2" charset="2"/>
                  <a:buChar char="Ø"/>
                </a:pPr>
                <a:r>
                  <a:rPr lang="en-US" altLang="zh-CN" sz="2000" b="1" dirty="0"/>
                  <a:t> </a:t>
                </a:r>
                <a:r>
                  <a:rPr lang="zh-CN" altLang="en-US" sz="2000" b="1" dirty="0"/>
                  <a:t>基于集合枚举树的</a:t>
                </a:r>
                <a:r>
                  <a:rPr lang="en-US" altLang="zh-CN" sz="2000" b="1" dirty="0"/>
                  <a:t>MBE</a:t>
                </a:r>
                <a:r>
                  <a:rPr lang="zh-CN" altLang="en-US" sz="2000" b="1" dirty="0"/>
                  <a:t>基本算法</a:t>
                </a:r>
                <a:endParaRPr lang="en-US" altLang="zh-CN" sz="2000" b="1" dirty="0"/>
              </a:p>
              <a:p>
                <a:pPr marL="504000" lvl="1" indent="-342000">
                  <a:lnSpc>
                    <a:spcPct val="130000"/>
                  </a:lnSpc>
                  <a:spcBef>
                    <a:spcPts val="0"/>
                  </a:spcBef>
                </a:pPr>
                <a:r>
                  <a:rPr lang="zh-CN" altLang="en-US" sz="1800" dirty="0"/>
                  <a:t>枚举树中每个树节点为一个三元组 </a:t>
                </a:r>
                <a14:m>
                  <m:oMath xmlns:m="http://schemas.openxmlformats.org/officeDocument/2006/math">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m:t>
                    </m:r>
                    <m:r>
                      <a:rPr lang="en-US" altLang="zh-CN" sz="1800" b="0" i="1" smtClean="0">
                        <a:latin typeface="Cambria Math" panose="02040503050406030204" pitchFamily="18" charset="0"/>
                      </a:rPr>
                      <m:t>)</m:t>
                    </m:r>
                    <m:r>
                      <a:rPr lang="zh-CN" altLang="en-US" sz="1800" i="1">
                        <a:latin typeface="Cambria Math" panose="02040503050406030204" pitchFamily="18" charset="0"/>
                      </a:rPr>
                      <m:t>。</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𝑅</m:t>
                    </m:r>
                    <m:r>
                      <a:rPr lang="en-US" altLang="zh-CN" sz="1800" b="0" i="1" smtClean="0">
                        <a:latin typeface="Cambria Math" panose="02040503050406030204" pitchFamily="18" charset="0"/>
                      </a:rPr>
                      <m:t>)</m:t>
                    </m:r>
                    <m:r>
                      <a:rPr lang="zh-CN" altLang="en-US" sz="1800" i="1">
                        <a:latin typeface="Cambria Math" panose="02040503050406030204" pitchFamily="18" charset="0"/>
                      </a:rPr>
                      <m:t>表示</m:t>
                    </m:r>
                  </m:oMath>
                </a14:m>
                <a:r>
                  <a:rPr lang="zh-CN" altLang="en-US" sz="1800" dirty="0"/>
                  <a:t>节点对应的二分团。</a:t>
                </a:r>
                <a14:m>
                  <m:oMath xmlns:m="http://schemas.openxmlformats.org/officeDocument/2006/math">
                    <m:r>
                      <a:rPr lang="zh-CN" altLang="en-US" sz="1800" b="0" i="1" dirty="0">
                        <a:latin typeface="Cambria Math" panose="02040503050406030204" pitchFamily="18" charset="0"/>
                      </a:rPr>
                      <m:t>集合</m:t>
                    </m:r>
                    <m:r>
                      <a:rPr lang="en-US" altLang="zh-CN" sz="1800" b="0" i="1" smtClean="0">
                        <a:latin typeface="Cambria Math" panose="02040503050406030204" pitchFamily="18" charset="0"/>
                      </a:rPr>
                      <m:t>𝐶</m:t>
                    </m:r>
                  </m:oMath>
                </a14:m>
                <a:r>
                  <a:rPr lang="zh-CN" altLang="en-US" sz="1800" dirty="0"/>
                  <a:t>包含用于扩展集合</a:t>
                </a:r>
                <a14:m>
                  <m:oMath xmlns:m="http://schemas.openxmlformats.org/officeDocument/2006/math">
                    <m:r>
                      <a:rPr lang="en-US" altLang="zh-CN" sz="1800" i="1">
                        <a:latin typeface="Cambria Math" panose="02040503050406030204" pitchFamily="18" charset="0"/>
                      </a:rPr>
                      <m:t>𝑅</m:t>
                    </m:r>
                  </m:oMath>
                </a14:m>
                <a:r>
                  <a:rPr lang="zh-CN" altLang="en-US" sz="1800" dirty="0"/>
                  <a:t>的候选顶点。</a:t>
                </a:r>
                <a:endParaRPr lang="en-US" altLang="zh-CN" sz="1800" dirty="0"/>
              </a:p>
              <a:p>
                <a:pPr marL="504000" lvl="1" indent="-342000">
                  <a:lnSpc>
                    <a:spcPct val="130000"/>
                  </a:lnSpc>
                  <a:spcBef>
                    <a:spcPts val="0"/>
                  </a:spcBef>
                </a:pPr>
                <a:r>
                  <a:rPr lang="zh-CN" altLang="en-US" sz="1800" dirty="0"/>
                  <a:t>对于二分图𝐺</a:t>
                </a:r>
                <a:r>
                  <a:rPr lang="en-US" altLang="zh-CN" sz="1800" dirty="0"/>
                  <a:t>(</a:t>
                </a:r>
                <a:r>
                  <a:rPr lang="zh-CN" altLang="en-US" sz="1800" dirty="0"/>
                  <a:t>𝑈</a:t>
                </a:r>
                <a:r>
                  <a:rPr lang="en-US" altLang="zh-CN" sz="1800" dirty="0"/>
                  <a:t>,</a:t>
                </a:r>
                <a:r>
                  <a:rPr lang="zh-CN" altLang="en-US" sz="1800" dirty="0"/>
                  <a:t>𝑉</a:t>
                </a:r>
                <a:r>
                  <a:rPr lang="en-US" altLang="zh-CN" sz="1800" dirty="0"/>
                  <a:t>,</a:t>
                </a:r>
                <a:r>
                  <a:rPr lang="zh-CN" altLang="en-US" sz="1800" dirty="0"/>
                  <a:t>𝐸</a:t>
                </a:r>
                <a:r>
                  <a:rPr lang="en-US" altLang="zh-CN" sz="1800" dirty="0"/>
                  <a:t>)</a:t>
                </a:r>
                <a:r>
                  <a:rPr lang="zh-CN" altLang="en-US" sz="1800" dirty="0"/>
                  <a:t>，基本算法首先利用集合枚举树无重复地产生</a:t>
                </a:r>
                <a:r>
                  <a:rPr lang="zh-CN" altLang="en-US" sz="1800" dirty="0">
                    <a:solidFill>
                      <a:srgbClr val="1019FE"/>
                    </a:solidFill>
                  </a:rPr>
                  <a:t>集合𝑉的幂集</a:t>
                </a:r>
                <a:r>
                  <a:rPr lang="zh-CN" altLang="en-US" sz="1800" dirty="0"/>
                  <a:t>，构成每个枚举节点内的集合</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 </m:t>
                    </m:r>
                  </m:oMath>
                </a14:m>
                <a:r>
                  <a:rPr lang="zh-CN" altLang="en-US" sz="1800" dirty="0"/>
                  <a:t>。随后</a:t>
                </a:r>
                <a:r>
                  <a:rPr lang="zh-CN" altLang="en-US" sz="1800" dirty="0">
                    <a:solidFill>
                      <a:srgbClr val="1019FE"/>
                    </a:solidFill>
                  </a:rPr>
                  <a:t>将每个集合</a:t>
                </a:r>
                <a14:m>
                  <m:oMath xmlns:m="http://schemas.openxmlformats.org/officeDocument/2006/math">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 </m:t>
                    </m:r>
                  </m:oMath>
                </a14:m>
                <a:r>
                  <a:rPr lang="zh-CN" altLang="en-US" sz="1800" dirty="0">
                    <a:solidFill>
                      <a:srgbClr val="1019FE"/>
                    </a:solidFill>
                  </a:rPr>
                  <a:t>扩展成一个二分团</a:t>
                </a:r>
                <a14:m>
                  <m:oMath xmlns:m="http://schemas.openxmlformats.org/officeDocument/2006/math">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𝐿</m:t>
                    </m:r>
                    <m:r>
                      <a:rPr lang="en-US" altLang="zh-CN" sz="1800" i="1">
                        <a:solidFill>
                          <a:srgbClr val="1019FE"/>
                        </a:solidFill>
                        <a:latin typeface="Cambria Math" panose="02040503050406030204" pitchFamily="18" charset="0"/>
                      </a:rPr>
                      <m:t>,</m:t>
                    </m:r>
                    <m:r>
                      <a:rPr lang="en-US" altLang="zh-CN" sz="1800" i="1">
                        <a:solidFill>
                          <a:srgbClr val="1019FE"/>
                        </a:solidFill>
                        <a:latin typeface="Cambria Math" panose="02040503050406030204" pitchFamily="18" charset="0"/>
                      </a:rPr>
                      <m:t>𝑅</m:t>
                    </m:r>
                    <m:r>
                      <a:rPr lang="en-US" altLang="zh-CN" sz="1800" i="1">
                        <a:solidFill>
                          <a:srgbClr val="1019FE"/>
                        </a:solidFill>
                        <a:latin typeface="Cambria Math" panose="02040503050406030204" pitchFamily="18" charset="0"/>
                      </a:rPr>
                      <m:t>)</m:t>
                    </m:r>
                  </m:oMath>
                </a14:m>
                <a:r>
                  <a:rPr lang="zh-CN" altLang="en-US" sz="1800" dirty="0"/>
                  <a:t>，并输出全部的极大二分团。</a:t>
                </a:r>
              </a:p>
            </p:txBody>
          </p:sp>
        </mc:Choice>
        <mc:Fallback xmlns="">
          <p:sp>
            <p:nvSpPr>
              <p:cNvPr id="116" name="内容占位符 6">
                <a:extLst>
                  <a:ext uri="{FF2B5EF4-FFF2-40B4-BE49-F238E27FC236}">
                    <a16:creationId xmlns:a16="http://schemas.microsoft.com/office/drawing/2014/main" id="{01B76126-3AFF-4D5A-A837-CA5DF7D90E25}"/>
                  </a:ext>
                </a:extLst>
              </p:cNvPr>
              <p:cNvSpPr txBox="1">
                <a:spLocks noRot="1" noChangeAspect="1" noMove="1" noResize="1" noEditPoints="1" noAdjustHandles="1" noChangeArrowheads="1" noChangeShapeType="1" noTextEdit="1"/>
              </p:cNvSpPr>
              <p:nvPr/>
            </p:nvSpPr>
            <p:spPr>
              <a:xfrm>
                <a:off x="678187" y="1933101"/>
                <a:ext cx="6024762" cy="4373040"/>
              </a:xfrm>
              <a:prstGeom prst="rect">
                <a:avLst/>
              </a:prstGeom>
              <a:blipFill>
                <a:blip r:embed="rId4"/>
                <a:stretch>
                  <a:fillRect l="-910" r="-809"/>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18893FE-0258-4E07-8149-42027214A656}"/>
              </a:ext>
            </a:extLst>
          </p:cNvPr>
          <p:cNvSpPr txBox="1"/>
          <p:nvPr/>
        </p:nvSpPr>
        <p:spPr>
          <a:xfrm>
            <a:off x="7456107" y="2845323"/>
            <a:ext cx="3742658"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对于集合</a:t>
            </a:r>
            <a:r>
              <a:rPr lang="en-US" altLang="zh-CN" sz="1600" dirty="0">
                <a:solidFill>
                  <a:schemeClr val="bg2">
                    <a:lumMod val="25000"/>
                  </a:schemeClr>
                </a:solidFill>
                <a:latin typeface="仿宋" panose="02010609060101010101" pitchFamily="49" charset="-122"/>
                <a:ea typeface="仿宋" panose="02010609060101010101" pitchFamily="49" charset="-122"/>
              </a:rPr>
              <a:t>P{1,2,3,4}</a:t>
            </a:r>
            <a:r>
              <a:rPr lang="zh-CN" altLang="en-US" sz="1600" dirty="0">
                <a:solidFill>
                  <a:schemeClr val="bg2">
                    <a:lumMod val="25000"/>
                  </a:schemeClr>
                </a:solidFill>
                <a:latin typeface="仿宋" panose="02010609060101010101" pitchFamily="49" charset="-122"/>
                <a:ea typeface="仿宋" panose="02010609060101010101" pitchFamily="49" charset="-122"/>
              </a:rPr>
              <a:t>的集合枚举树</a:t>
            </a:r>
          </a:p>
        </p:txBody>
      </p:sp>
      <p:sp>
        <p:nvSpPr>
          <p:cNvPr id="118" name="文本框 117">
            <a:extLst>
              <a:ext uri="{FF2B5EF4-FFF2-40B4-BE49-F238E27FC236}">
                <a16:creationId xmlns:a16="http://schemas.microsoft.com/office/drawing/2014/main" id="{BAED741C-F0E9-4C24-93A8-4FC128EE1EDC}"/>
              </a:ext>
            </a:extLst>
          </p:cNvPr>
          <p:cNvSpPr txBox="1"/>
          <p:nvPr/>
        </p:nvSpPr>
        <p:spPr>
          <a:xfrm>
            <a:off x="7626063" y="6307288"/>
            <a:ext cx="3402746" cy="338554"/>
          </a:xfrm>
          <a:prstGeom prst="rect">
            <a:avLst/>
          </a:prstGeom>
          <a:noFill/>
        </p:spPr>
        <p:txBody>
          <a:bodyPr wrap="square" rtlCol="0">
            <a:spAutoFit/>
          </a:bodyPr>
          <a:lstStyle/>
          <a:p>
            <a:r>
              <a:rPr lang="zh-CN" altLang="en-US" sz="1600" dirty="0">
                <a:solidFill>
                  <a:schemeClr val="bg2">
                    <a:lumMod val="25000"/>
                  </a:schemeClr>
                </a:solidFill>
                <a:latin typeface="仿宋" panose="02010609060101010101" pitchFamily="49" charset="-122"/>
                <a:ea typeface="仿宋" panose="02010609060101010101" pitchFamily="49" charset="-122"/>
              </a:rPr>
              <a:t>二分图</a:t>
            </a:r>
            <a:r>
              <a:rPr lang="en-US" altLang="zh-CN" sz="1600" dirty="0">
                <a:solidFill>
                  <a:schemeClr val="bg2">
                    <a:lumMod val="25000"/>
                  </a:schemeClr>
                </a:solidFill>
                <a:latin typeface="仿宋" panose="02010609060101010101" pitchFamily="49" charset="-122"/>
                <a:ea typeface="仿宋" panose="02010609060101010101" pitchFamily="49" charset="-122"/>
              </a:rPr>
              <a:t>G</a:t>
            </a:r>
            <a:r>
              <a:rPr lang="en-US" altLang="zh-CN" sz="1600" baseline="-25000" dirty="0">
                <a:solidFill>
                  <a:schemeClr val="bg2">
                    <a:lumMod val="25000"/>
                  </a:schemeClr>
                </a:solidFill>
                <a:latin typeface="仿宋" panose="02010609060101010101" pitchFamily="49" charset="-122"/>
                <a:ea typeface="仿宋" panose="02010609060101010101" pitchFamily="49" charset="-122"/>
              </a:rPr>
              <a:t>3</a:t>
            </a:r>
            <a:r>
              <a:rPr lang="zh-CN" altLang="en-US" sz="1600" dirty="0">
                <a:solidFill>
                  <a:schemeClr val="bg2">
                    <a:lumMod val="25000"/>
                  </a:schemeClr>
                </a:solidFill>
                <a:latin typeface="仿宋" panose="02010609060101010101" pitchFamily="49" charset="-122"/>
                <a:ea typeface="仿宋" panose="02010609060101010101" pitchFamily="49" charset="-122"/>
              </a:rPr>
              <a:t>上的集合枚举树示例</a:t>
            </a:r>
          </a:p>
        </p:txBody>
      </p:sp>
      <p:sp>
        <p:nvSpPr>
          <p:cNvPr id="8" name="灯片编号占位符 7">
            <a:extLst>
              <a:ext uri="{FF2B5EF4-FFF2-40B4-BE49-F238E27FC236}">
                <a16:creationId xmlns:a16="http://schemas.microsoft.com/office/drawing/2014/main" id="{39B172E2-AA53-447D-9539-845823E41C89}"/>
              </a:ext>
            </a:extLst>
          </p:cNvPr>
          <p:cNvSpPr>
            <a:spLocks noGrp="1"/>
          </p:cNvSpPr>
          <p:nvPr>
            <p:ph type="sldNum" sz="quarter" idx="12"/>
          </p:nvPr>
        </p:nvSpPr>
        <p:spPr/>
        <p:txBody>
          <a:bodyPr/>
          <a:lstStyle/>
          <a:p>
            <a:fld id="{FBACCE8E-693F-4A26-8C07-7C954F1ED21F}" type="slidenum">
              <a:rPr lang="zh-CN" altLang="en-US" smtClean="0"/>
              <a:t>5</a:t>
            </a:fld>
            <a:endParaRPr lang="zh-CN" altLang="en-US"/>
          </a:p>
        </p:txBody>
      </p:sp>
    </p:spTree>
    <p:extLst>
      <p:ext uri="{BB962C8B-B14F-4D97-AF65-F5344CB8AC3E}">
        <p14:creationId xmlns:p14="http://schemas.microsoft.com/office/powerpoint/2010/main" val="325412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8CA8F3F9-772A-4BDE-9D96-2817F1EBF982}"/>
              </a:ext>
            </a:extLst>
          </p:cNvPr>
          <p:cNvGrpSpPr/>
          <p:nvPr/>
        </p:nvGrpSpPr>
        <p:grpSpPr>
          <a:xfrm>
            <a:off x="868475" y="1970853"/>
            <a:ext cx="2458678" cy="3388550"/>
            <a:chOff x="563675" y="1877717"/>
            <a:chExt cx="2458678" cy="3388550"/>
          </a:xfrm>
        </p:grpSpPr>
        <p:sp>
          <p:nvSpPr>
            <p:cNvPr id="10" name="矩形 9">
              <a:extLst>
                <a:ext uri="{FF2B5EF4-FFF2-40B4-BE49-F238E27FC236}">
                  <a16:creationId xmlns:a16="http://schemas.microsoft.com/office/drawing/2014/main" id="{1EF0FCC6-0117-43AF-B19A-5B0BC0F940C4}"/>
                </a:ext>
              </a:extLst>
            </p:cNvPr>
            <p:cNvSpPr/>
            <p:nvPr/>
          </p:nvSpPr>
          <p:spPr>
            <a:xfrm>
              <a:off x="563675"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穷举方法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17007"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使用穷举法生成并存储所有可能的二分团，然后对这些二分团进行极大性检测。</a:t>
              </a:r>
              <a:r>
                <a:rPr lang="zh-CN" altLang="en-US" dirty="0">
                  <a:solidFill>
                    <a:srgbClr val="9E0000"/>
                  </a:solidFill>
                  <a:latin typeface="微软雅黑" panose="020B0503020204020204" pitchFamily="34" charset="-122"/>
                  <a:ea typeface="微软雅黑" panose="020B0503020204020204" pitchFamily="34" charset="-122"/>
                </a:rPr>
                <a:t>但此类方法产生大量无效二分团，计算开销大。</a:t>
              </a:r>
            </a:p>
          </p:txBody>
        </p:sp>
      </p:grpSp>
      <p:grpSp>
        <p:nvGrpSpPr>
          <p:cNvPr id="3" name="组合 2">
            <a:extLst>
              <a:ext uri="{FF2B5EF4-FFF2-40B4-BE49-F238E27FC236}">
                <a16:creationId xmlns:a16="http://schemas.microsoft.com/office/drawing/2014/main" id="{EBABCF0D-E844-49DD-BB4B-9F937C1FDA8A}"/>
              </a:ext>
            </a:extLst>
          </p:cNvPr>
          <p:cNvGrpSpPr/>
          <p:nvPr/>
        </p:nvGrpSpPr>
        <p:grpSpPr>
          <a:xfrm>
            <a:off x="3533932" y="1970853"/>
            <a:ext cx="2458678" cy="3388550"/>
            <a:chOff x="3501608" y="1903118"/>
            <a:chExt cx="2458678" cy="3388550"/>
          </a:xfrm>
        </p:grpSpPr>
        <p:sp>
          <p:nvSpPr>
            <p:cNvPr id="18" name="矩形 17">
              <a:extLst>
                <a:ext uri="{FF2B5EF4-FFF2-40B4-BE49-F238E27FC236}">
                  <a16:creationId xmlns:a16="http://schemas.microsoft.com/office/drawing/2014/main" id="{49C115E6-0000-4558-8615-38BE3BB56C88}"/>
                </a:ext>
              </a:extLst>
            </p:cNvPr>
            <p:cNvSpPr/>
            <p:nvPr/>
          </p:nvSpPr>
          <p:spPr>
            <a:xfrm>
              <a:off x="3501608" y="1903118"/>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E3C473-D814-4D65-912E-A24618DCA189}"/>
                </a:ext>
              </a:extLst>
            </p:cNvPr>
            <p:cNvSpPr/>
            <p:nvPr/>
          </p:nvSpPr>
          <p:spPr>
            <a:xfrm>
              <a:off x="3654940" y="1953066"/>
              <a:ext cx="1539445" cy="461665"/>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规约方法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7242C36F-15D1-4197-A56F-A819C68F3FCE}"/>
                </a:ext>
              </a:extLst>
            </p:cNvPr>
            <p:cNvSpPr txBox="1"/>
            <p:nvPr/>
          </p:nvSpPr>
          <p:spPr>
            <a:xfrm>
              <a:off x="3654940"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MBE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问题规约到其他等价问题（如极大团枚举问题），并用其他问题中的已有方法求解。</a:t>
              </a:r>
              <a:r>
                <a:rPr lang="zh-CN" altLang="en-US" dirty="0">
                  <a:solidFill>
                    <a:srgbClr val="9E0000"/>
                  </a:solidFill>
                  <a:latin typeface="微软雅黑" panose="020B0503020204020204" pitchFamily="34" charset="-122"/>
                  <a:ea typeface="微软雅黑" panose="020B0503020204020204" pitchFamily="34" charset="-122"/>
                </a:rPr>
                <a:t>但此类方法会引入规约开销</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4" name="组合 3">
            <a:extLst>
              <a:ext uri="{FF2B5EF4-FFF2-40B4-BE49-F238E27FC236}">
                <a16:creationId xmlns:a16="http://schemas.microsoft.com/office/drawing/2014/main" id="{12940AFD-8C0C-4E51-A695-25ED22BE1FA1}"/>
              </a:ext>
            </a:extLst>
          </p:cNvPr>
          <p:cNvGrpSpPr/>
          <p:nvPr/>
        </p:nvGrpSpPr>
        <p:grpSpPr>
          <a:xfrm>
            <a:off x="6199389" y="1970853"/>
            <a:ext cx="2458678" cy="3388550"/>
            <a:chOff x="6538611" y="1877717"/>
            <a:chExt cx="2458678" cy="3388550"/>
          </a:xfrm>
        </p:grpSpPr>
        <p:sp>
          <p:nvSpPr>
            <p:cNvPr id="24" name="矩形 23">
              <a:extLst>
                <a:ext uri="{FF2B5EF4-FFF2-40B4-BE49-F238E27FC236}">
                  <a16:creationId xmlns:a16="http://schemas.microsoft.com/office/drawing/2014/main" id="{487007FE-7BF0-46DB-BDF2-5D8EBDA6B0E2}"/>
                </a:ext>
              </a:extLst>
            </p:cNvPr>
            <p:cNvSpPr/>
            <p:nvPr/>
          </p:nvSpPr>
          <p:spPr>
            <a:xfrm>
              <a:off x="6538611" y="1877717"/>
              <a:ext cx="2458678" cy="338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7252D24-0E72-495B-A5B5-6BBBA7DA882B}"/>
                </a:ext>
              </a:extLst>
            </p:cNvPr>
            <p:cNvSpPr/>
            <p:nvPr/>
          </p:nvSpPr>
          <p:spPr>
            <a:xfrm>
              <a:off x="6691943" y="1953066"/>
              <a:ext cx="2212460" cy="830997"/>
            </a:xfrm>
            <a:prstGeom prst="rect">
              <a:avLst/>
            </a:prstGeom>
          </p:spPr>
          <p:txBody>
            <a:bodyPr wrap="square">
              <a:spAutoFit/>
            </a:bodyPr>
            <a:lstStyle/>
            <a:p>
              <a:pPr>
                <a:defRPr/>
              </a:pPr>
              <a:r>
                <a:rPr lang="zh-CN" altLang="en-US" sz="2400" dirty="0">
                  <a:solidFill>
                    <a:schemeClr val="tx1">
                      <a:lumMod val="65000"/>
                      <a:lumOff val="35000"/>
                    </a:schemeClr>
                  </a:solidFill>
                  <a:latin typeface="黑体" panose="02010609060101010101" pitchFamily="49" charset="-122"/>
                  <a:ea typeface="黑体" panose="02010609060101010101" pitchFamily="49" charset="-122"/>
                </a:rPr>
                <a:t>特定约束下的枚举方法</a:t>
              </a:r>
              <a:endParaRPr lang="en-US" altLang="zh-CN" sz="2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F4F44235-9A9D-47D6-B4B7-88D5131EFC74}"/>
                </a:ext>
              </a:extLst>
            </p:cNvPr>
            <p:cNvSpPr txBox="1"/>
            <p:nvPr/>
          </p:nvSpPr>
          <p:spPr>
            <a:xfrm>
              <a:off x="6691943" y="2670101"/>
              <a:ext cx="2068395" cy="2223622"/>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对输入的二分图以及输出的极大二分团进行特定的约束，并提升求解效率。</a:t>
              </a:r>
              <a:r>
                <a:rPr lang="zh-CN" altLang="en-US" dirty="0">
                  <a:solidFill>
                    <a:srgbClr val="9E0000"/>
                  </a:solidFill>
                  <a:latin typeface="微软雅黑" panose="020B0503020204020204" pitchFamily="34" charset="-122"/>
                  <a:ea typeface="微软雅黑" panose="020B0503020204020204" pitchFamily="34" charset="-122"/>
                </a:rPr>
                <a:t>但此类方法不具有通用性。</a:t>
              </a:r>
            </a:p>
          </p:txBody>
        </p:sp>
      </p:grpSp>
      <p:sp>
        <p:nvSpPr>
          <p:cNvPr id="27" name="文本框 26">
            <a:extLst>
              <a:ext uri="{FF2B5EF4-FFF2-40B4-BE49-F238E27FC236}">
                <a16:creationId xmlns:a16="http://schemas.microsoft.com/office/drawing/2014/main" id="{929DC696-68B4-40E2-9C0A-1235F81BF4ED}"/>
              </a:ext>
            </a:extLst>
          </p:cNvPr>
          <p:cNvSpPr txBox="1"/>
          <p:nvPr/>
        </p:nvSpPr>
        <p:spPr>
          <a:xfrm>
            <a:off x="792000" y="1296000"/>
            <a:ext cx="6732840" cy="523220"/>
          </a:xfrm>
          <a:prstGeom prst="rect">
            <a:avLst/>
          </a:prstGeom>
        </p:spPr>
        <p:txBody>
          <a:bodyPr wrap="square">
            <a:spAutoFit/>
          </a:bodyPr>
          <a:lstStyle>
            <a:defPPr>
              <a:defRPr lang="zh-CN"/>
            </a:defPPr>
            <a:lvl1pPr>
              <a:defRPr sz="28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latin typeface="宋体" panose="02010600030101010101" pitchFamily="2" charset="-122"/>
                <a:ea typeface="宋体" panose="02010600030101010101" pitchFamily="2" charset="-122"/>
              </a:rPr>
              <a:t>现有工作的求解方法分类</a:t>
            </a:r>
            <a:endParaRPr lang="zh-CN" altLang="en-US" dirty="0">
              <a:solidFill>
                <a:schemeClr val="bg1">
                  <a:lumMod val="65000"/>
                  <a:alpha val="20000"/>
                </a:schemeClr>
              </a:solidFill>
              <a:latin typeface="黑体" panose="02010609060101010101" pitchFamily="49" charset="-122"/>
              <a:ea typeface="黑体" panose="02010609060101010101" pitchFamily="49" charset="-122"/>
            </a:endParaRPr>
          </a:p>
        </p:txBody>
      </p:sp>
      <p:sp>
        <p:nvSpPr>
          <p:cNvPr id="29" name="椭圆 28">
            <a:extLst>
              <a:ext uri="{FF2B5EF4-FFF2-40B4-BE49-F238E27FC236}">
                <a16:creationId xmlns:a16="http://schemas.microsoft.com/office/drawing/2014/main" id="{00959866-F569-4B68-A1EB-7E53492C73C9}"/>
              </a:ext>
            </a:extLst>
          </p:cNvPr>
          <p:cNvSpPr/>
          <p:nvPr/>
        </p:nvSpPr>
        <p:spPr>
          <a:xfrm>
            <a:off x="4937658" y="5432040"/>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MCE</a:t>
            </a:r>
            <a:endParaRPr lang="zh-CN" altLang="en-US" dirty="0">
              <a:solidFill>
                <a:schemeClr val="tx1"/>
              </a:solidFill>
            </a:endParaRPr>
          </a:p>
        </p:txBody>
      </p:sp>
      <p:sp>
        <p:nvSpPr>
          <p:cNvPr id="36" name="椭圆 35">
            <a:extLst>
              <a:ext uri="{FF2B5EF4-FFF2-40B4-BE49-F238E27FC236}">
                <a16:creationId xmlns:a16="http://schemas.microsoft.com/office/drawing/2014/main" id="{C03C2B5E-0CFE-41B4-BF5A-09FB39E869A5}"/>
              </a:ext>
            </a:extLst>
          </p:cNvPr>
          <p:cNvSpPr/>
          <p:nvPr/>
        </p:nvSpPr>
        <p:spPr>
          <a:xfrm>
            <a:off x="4937658" y="582755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FCIM</a:t>
            </a:r>
            <a:endParaRPr lang="zh-CN" altLang="en-US" dirty="0">
              <a:solidFill>
                <a:schemeClr val="tx1"/>
              </a:solidFill>
            </a:endParaRPr>
          </a:p>
        </p:txBody>
      </p:sp>
      <p:sp>
        <p:nvSpPr>
          <p:cNvPr id="37" name="椭圆 36">
            <a:extLst>
              <a:ext uri="{FF2B5EF4-FFF2-40B4-BE49-F238E27FC236}">
                <a16:creationId xmlns:a16="http://schemas.microsoft.com/office/drawing/2014/main" id="{161011EA-B7D5-4984-B0B6-1BB32F1E904F}"/>
              </a:ext>
            </a:extLst>
          </p:cNvPr>
          <p:cNvSpPr/>
          <p:nvPr/>
        </p:nvSpPr>
        <p:spPr>
          <a:xfrm>
            <a:off x="4937658" y="622658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FCA</a:t>
            </a:r>
            <a:endParaRPr lang="zh-CN" altLang="en-US" dirty="0">
              <a:solidFill>
                <a:schemeClr val="tx1"/>
              </a:solidFill>
            </a:endParaRPr>
          </a:p>
        </p:txBody>
      </p:sp>
      <p:sp>
        <p:nvSpPr>
          <p:cNvPr id="38" name="椭圆 37">
            <a:extLst>
              <a:ext uri="{FF2B5EF4-FFF2-40B4-BE49-F238E27FC236}">
                <a16:creationId xmlns:a16="http://schemas.microsoft.com/office/drawing/2014/main" id="{4E4BE501-8AD9-4A73-992C-C8449A19306F}"/>
              </a:ext>
            </a:extLst>
          </p:cNvPr>
          <p:cNvSpPr/>
          <p:nvPr/>
        </p:nvSpPr>
        <p:spPr>
          <a:xfrm>
            <a:off x="3642258" y="5827558"/>
            <a:ext cx="749552" cy="319277"/>
          </a:xfrm>
          <a:prstGeom prst="ellipse">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rPr>
              <a:t>MBE</a:t>
            </a:r>
            <a:endParaRPr lang="zh-CN" altLang="en-US" dirty="0">
              <a:solidFill>
                <a:schemeClr val="tx1"/>
              </a:solidFill>
            </a:endParaRPr>
          </a:p>
        </p:txBody>
      </p:sp>
      <p:cxnSp>
        <p:nvCxnSpPr>
          <p:cNvPr id="39" name="直接箭头连接符 38">
            <a:extLst>
              <a:ext uri="{FF2B5EF4-FFF2-40B4-BE49-F238E27FC236}">
                <a16:creationId xmlns:a16="http://schemas.microsoft.com/office/drawing/2014/main" id="{2B410F73-6689-4D69-BB02-789AA2D858D5}"/>
              </a:ext>
            </a:extLst>
          </p:cNvPr>
          <p:cNvCxnSpPr>
            <a:stCxn id="38" idx="7"/>
            <a:endCxn id="29" idx="2"/>
          </p:cNvCxnSpPr>
          <p:nvPr/>
        </p:nvCxnSpPr>
        <p:spPr>
          <a:xfrm flipV="1">
            <a:off x="4282041" y="5591679"/>
            <a:ext cx="655617" cy="282636"/>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793FB44-1357-4A7D-8F7A-3BD0BF613CFE}"/>
              </a:ext>
            </a:extLst>
          </p:cNvPr>
          <p:cNvCxnSpPr>
            <a:cxnSpLocks/>
            <a:stCxn id="38" idx="6"/>
            <a:endCxn id="36" idx="2"/>
          </p:cNvCxnSpPr>
          <p:nvPr/>
        </p:nvCxnSpPr>
        <p:spPr>
          <a:xfrm>
            <a:off x="4391810" y="5987197"/>
            <a:ext cx="545848" cy="0"/>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5ABA22B-5617-477F-B602-29984E36153D}"/>
              </a:ext>
            </a:extLst>
          </p:cNvPr>
          <p:cNvCxnSpPr>
            <a:cxnSpLocks/>
            <a:stCxn id="38" idx="5"/>
            <a:endCxn id="37" idx="2"/>
          </p:cNvCxnSpPr>
          <p:nvPr/>
        </p:nvCxnSpPr>
        <p:spPr>
          <a:xfrm>
            <a:off x="4282041" y="6100078"/>
            <a:ext cx="655617" cy="286149"/>
          </a:xfrm>
          <a:prstGeom prst="straightConnector1">
            <a:avLst/>
          </a:prstGeom>
          <a:ln>
            <a:solidFill>
              <a:srgbClr val="9E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2C23552A-4CE9-4C88-A445-D712B72D8A45}"/>
              </a:ext>
            </a:extLst>
          </p:cNvPr>
          <p:cNvSpPr/>
          <p:nvPr/>
        </p:nvSpPr>
        <p:spPr>
          <a:xfrm>
            <a:off x="1018726" y="5548623"/>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64E24F15-06E6-46EC-853F-EA81D7F90859}"/>
              </a:ext>
            </a:extLst>
          </p:cNvPr>
          <p:cNvSpPr/>
          <p:nvPr/>
        </p:nvSpPr>
        <p:spPr>
          <a:xfrm>
            <a:off x="1596658"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7CF213FC-A5EC-44CD-9A5D-5014498276EC}"/>
              </a:ext>
            </a:extLst>
          </p:cNvPr>
          <p:cNvSpPr/>
          <p:nvPr/>
        </p:nvSpPr>
        <p:spPr>
          <a:xfrm>
            <a:off x="2174590"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0A33ED40-E0EC-4C4F-84DD-392DE40D082E}"/>
              </a:ext>
            </a:extLst>
          </p:cNvPr>
          <p:cNvSpPr/>
          <p:nvPr/>
        </p:nvSpPr>
        <p:spPr>
          <a:xfrm>
            <a:off x="2752522" y="554862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92E16530-F141-49A1-9274-3C808ADE4EDA}"/>
              </a:ext>
            </a:extLst>
          </p:cNvPr>
          <p:cNvSpPr/>
          <p:nvPr/>
        </p:nvSpPr>
        <p:spPr>
          <a:xfrm>
            <a:off x="1009932" y="5895533"/>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3B99EB1A-E711-40E2-986D-A138917C47AA}"/>
              </a:ext>
            </a:extLst>
          </p:cNvPr>
          <p:cNvSpPr/>
          <p:nvPr/>
        </p:nvSpPr>
        <p:spPr>
          <a:xfrm>
            <a:off x="1587864"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1A0670FF-EC05-4814-A73F-49991E88A10C}"/>
              </a:ext>
            </a:extLst>
          </p:cNvPr>
          <p:cNvSpPr/>
          <p:nvPr/>
        </p:nvSpPr>
        <p:spPr>
          <a:xfrm>
            <a:off x="2165796"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A857AFEB-FCFF-40A0-9439-428208811D6E}"/>
              </a:ext>
            </a:extLst>
          </p:cNvPr>
          <p:cNvSpPr/>
          <p:nvPr/>
        </p:nvSpPr>
        <p:spPr>
          <a:xfrm>
            <a:off x="2743728" y="58955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66A32246-076C-4AAF-80AD-97ECAD57E689}"/>
              </a:ext>
            </a:extLst>
          </p:cNvPr>
          <p:cNvSpPr/>
          <p:nvPr/>
        </p:nvSpPr>
        <p:spPr>
          <a:xfrm>
            <a:off x="1009932" y="6210632"/>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38A22994-6320-4B72-82DE-09DA20C22229}"/>
              </a:ext>
            </a:extLst>
          </p:cNvPr>
          <p:cNvSpPr/>
          <p:nvPr/>
        </p:nvSpPr>
        <p:spPr>
          <a:xfrm>
            <a:off x="1587864" y="6210631"/>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C42CCFD3-515F-420B-A143-078F921E2B57}"/>
              </a:ext>
            </a:extLst>
          </p:cNvPr>
          <p:cNvSpPr/>
          <p:nvPr/>
        </p:nvSpPr>
        <p:spPr>
          <a:xfrm>
            <a:off x="2165796" y="6210631"/>
            <a:ext cx="433104" cy="241308"/>
          </a:xfrm>
          <a:prstGeom prst="roundRect">
            <a:avLst/>
          </a:prstGeom>
          <a:solidFill>
            <a:schemeClr val="accent3">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5E5A7201-D54A-4E9F-AA6A-4427DC5D898D}"/>
              </a:ext>
            </a:extLst>
          </p:cNvPr>
          <p:cNvSpPr txBox="1"/>
          <p:nvPr/>
        </p:nvSpPr>
        <p:spPr>
          <a:xfrm>
            <a:off x="2708895" y="6184462"/>
            <a:ext cx="450355" cy="369332"/>
          </a:xfrm>
          <a:prstGeom prst="rect">
            <a:avLst/>
          </a:prstGeom>
          <a:noFill/>
        </p:spPr>
        <p:txBody>
          <a:bodyPr wrap="square" rtlCol="0">
            <a:spAutoFit/>
          </a:bodyPr>
          <a:lstStyle/>
          <a:p>
            <a:r>
              <a:rPr lang="en-US" altLang="zh-CN" dirty="0"/>
              <a:t>…</a:t>
            </a:r>
            <a:endParaRPr lang="zh-CN" altLang="en-US" dirty="0"/>
          </a:p>
        </p:txBody>
      </p:sp>
      <p:grpSp>
        <p:nvGrpSpPr>
          <p:cNvPr id="75" name="组合 74">
            <a:extLst>
              <a:ext uri="{FF2B5EF4-FFF2-40B4-BE49-F238E27FC236}">
                <a16:creationId xmlns:a16="http://schemas.microsoft.com/office/drawing/2014/main" id="{DF727B1F-B105-4810-A77F-EB38CB916842}"/>
              </a:ext>
            </a:extLst>
          </p:cNvPr>
          <p:cNvGrpSpPr/>
          <p:nvPr/>
        </p:nvGrpSpPr>
        <p:grpSpPr>
          <a:xfrm>
            <a:off x="1009932" y="5540682"/>
            <a:ext cx="432000" cy="252000"/>
            <a:chOff x="705130" y="5557616"/>
            <a:chExt cx="432000" cy="252000"/>
          </a:xfrm>
        </p:grpSpPr>
        <p:cxnSp>
          <p:nvCxnSpPr>
            <p:cNvPr id="69" name="直接连接符 68">
              <a:extLst>
                <a:ext uri="{FF2B5EF4-FFF2-40B4-BE49-F238E27FC236}">
                  <a16:creationId xmlns:a16="http://schemas.microsoft.com/office/drawing/2014/main" id="{3FA8E05A-4AAA-427D-A012-F0C2417B8CD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2" name="直接连接符 71">
              <a:extLst>
                <a:ext uri="{FF2B5EF4-FFF2-40B4-BE49-F238E27FC236}">
                  <a16:creationId xmlns:a16="http://schemas.microsoft.com/office/drawing/2014/main" id="{D3AD1AD5-083F-456D-AAB8-91727C988EC1}"/>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6" name="组合 75">
            <a:extLst>
              <a:ext uri="{FF2B5EF4-FFF2-40B4-BE49-F238E27FC236}">
                <a16:creationId xmlns:a16="http://schemas.microsoft.com/office/drawing/2014/main" id="{96112DF0-5D73-42CE-BEA3-5BAEB3A2D557}"/>
              </a:ext>
            </a:extLst>
          </p:cNvPr>
          <p:cNvGrpSpPr/>
          <p:nvPr/>
        </p:nvGrpSpPr>
        <p:grpSpPr>
          <a:xfrm>
            <a:off x="2175694" y="5540682"/>
            <a:ext cx="432000" cy="252000"/>
            <a:chOff x="705130" y="5557616"/>
            <a:chExt cx="432000" cy="252000"/>
          </a:xfrm>
        </p:grpSpPr>
        <p:cxnSp>
          <p:nvCxnSpPr>
            <p:cNvPr id="77" name="直接连接符 76">
              <a:extLst>
                <a:ext uri="{FF2B5EF4-FFF2-40B4-BE49-F238E27FC236}">
                  <a16:creationId xmlns:a16="http://schemas.microsoft.com/office/drawing/2014/main" id="{2C9213DA-D9C8-472D-B020-BB02968BE437}"/>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78" name="直接连接符 77">
              <a:extLst>
                <a:ext uri="{FF2B5EF4-FFF2-40B4-BE49-F238E27FC236}">
                  <a16:creationId xmlns:a16="http://schemas.microsoft.com/office/drawing/2014/main" id="{15B1AB0F-1E19-4CEC-9D12-4B26B79E60B2}"/>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79" name="组合 78">
            <a:extLst>
              <a:ext uri="{FF2B5EF4-FFF2-40B4-BE49-F238E27FC236}">
                <a16:creationId xmlns:a16="http://schemas.microsoft.com/office/drawing/2014/main" id="{F7C74DAA-8834-4C37-B8A0-ED260E6463F7}"/>
              </a:ext>
            </a:extLst>
          </p:cNvPr>
          <p:cNvGrpSpPr/>
          <p:nvPr/>
        </p:nvGrpSpPr>
        <p:grpSpPr>
          <a:xfrm>
            <a:off x="2175694" y="5896164"/>
            <a:ext cx="432000" cy="252000"/>
            <a:chOff x="705130" y="5557616"/>
            <a:chExt cx="432000" cy="252000"/>
          </a:xfrm>
        </p:grpSpPr>
        <p:cxnSp>
          <p:nvCxnSpPr>
            <p:cNvPr id="80" name="直接连接符 79">
              <a:extLst>
                <a:ext uri="{FF2B5EF4-FFF2-40B4-BE49-F238E27FC236}">
                  <a16:creationId xmlns:a16="http://schemas.microsoft.com/office/drawing/2014/main" id="{E19A443F-4F38-457E-9B58-2C6DB8175BFF}"/>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1" name="直接连接符 80">
              <a:extLst>
                <a:ext uri="{FF2B5EF4-FFF2-40B4-BE49-F238E27FC236}">
                  <a16:creationId xmlns:a16="http://schemas.microsoft.com/office/drawing/2014/main" id="{915660A0-DED5-461D-8166-D8A24CBF687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2" name="组合 81">
            <a:extLst>
              <a:ext uri="{FF2B5EF4-FFF2-40B4-BE49-F238E27FC236}">
                <a16:creationId xmlns:a16="http://schemas.microsoft.com/office/drawing/2014/main" id="{37498392-8FE6-46F5-8E2F-791B153C7BE5}"/>
              </a:ext>
            </a:extLst>
          </p:cNvPr>
          <p:cNvGrpSpPr/>
          <p:nvPr/>
        </p:nvGrpSpPr>
        <p:grpSpPr>
          <a:xfrm>
            <a:off x="1591731" y="5896164"/>
            <a:ext cx="432000" cy="252000"/>
            <a:chOff x="705130" y="5557616"/>
            <a:chExt cx="432000" cy="252000"/>
          </a:xfrm>
        </p:grpSpPr>
        <p:cxnSp>
          <p:nvCxnSpPr>
            <p:cNvPr id="83" name="直接连接符 82">
              <a:extLst>
                <a:ext uri="{FF2B5EF4-FFF2-40B4-BE49-F238E27FC236}">
                  <a16:creationId xmlns:a16="http://schemas.microsoft.com/office/drawing/2014/main" id="{1F5BE635-34E5-431D-96DB-2BE2DD8F856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4" name="直接连接符 83">
              <a:extLst>
                <a:ext uri="{FF2B5EF4-FFF2-40B4-BE49-F238E27FC236}">
                  <a16:creationId xmlns:a16="http://schemas.microsoft.com/office/drawing/2014/main" id="{CC5C2098-11EF-4C9F-920F-2580C5A4DF1E}"/>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5" name="组合 84">
            <a:extLst>
              <a:ext uri="{FF2B5EF4-FFF2-40B4-BE49-F238E27FC236}">
                <a16:creationId xmlns:a16="http://schemas.microsoft.com/office/drawing/2014/main" id="{4FD68262-C74A-4A25-8AEF-EAAEE863E87A}"/>
              </a:ext>
            </a:extLst>
          </p:cNvPr>
          <p:cNvGrpSpPr/>
          <p:nvPr/>
        </p:nvGrpSpPr>
        <p:grpSpPr>
          <a:xfrm>
            <a:off x="1591731" y="6205285"/>
            <a:ext cx="432000" cy="252000"/>
            <a:chOff x="705130" y="5557616"/>
            <a:chExt cx="432000" cy="252000"/>
          </a:xfrm>
        </p:grpSpPr>
        <p:cxnSp>
          <p:nvCxnSpPr>
            <p:cNvPr id="86" name="直接连接符 85">
              <a:extLst>
                <a:ext uri="{FF2B5EF4-FFF2-40B4-BE49-F238E27FC236}">
                  <a16:creationId xmlns:a16="http://schemas.microsoft.com/office/drawing/2014/main" id="{0482512B-DB44-4C28-91D8-FDDBC1A87D26}"/>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87" name="直接连接符 86">
              <a:extLst>
                <a:ext uri="{FF2B5EF4-FFF2-40B4-BE49-F238E27FC236}">
                  <a16:creationId xmlns:a16="http://schemas.microsoft.com/office/drawing/2014/main" id="{1577319C-E1BE-48E8-A35A-1F7CBADBA5F5}"/>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grpSp>
        <p:nvGrpSpPr>
          <p:cNvPr id="88" name="组合 87">
            <a:extLst>
              <a:ext uri="{FF2B5EF4-FFF2-40B4-BE49-F238E27FC236}">
                <a16:creationId xmlns:a16="http://schemas.microsoft.com/office/drawing/2014/main" id="{AD869D38-9A96-4AF7-9C0B-4D7BDBC5B6AF}"/>
              </a:ext>
            </a:extLst>
          </p:cNvPr>
          <p:cNvGrpSpPr/>
          <p:nvPr/>
        </p:nvGrpSpPr>
        <p:grpSpPr>
          <a:xfrm>
            <a:off x="1009932" y="6205285"/>
            <a:ext cx="432000" cy="252000"/>
            <a:chOff x="705130" y="5557616"/>
            <a:chExt cx="432000" cy="252000"/>
          </a:xfrm>
        </p:grpSpPr>
        <p:cxnSp>
          <p:nvCxnSpPr>
            <p:cNvPr id="89" name="直接连接符 88">
              <a:extLst>
                <a:ext uri="{FF2B5EF4-FFF2-40B4-BE49-F238E27FC236}">
                  <a16:creationId xmlns:a16="http://schemas.microsoft.com/office/drawing/2014/main" id="{A5F9CAC5-749C-4891-B573-6CC51EAC51A0}"/>
                </a:ext>
              </a:extLst>
            </p:cNvPr>
            <p:cNvCxnSpPr>
              <a:cxnSpLocks/>
            </p:cNvCxnSpPr>
            <p:nvPr/>
          </p:nvCxnSpPr>
          <p:spPr>
            <a:xfrm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ABC27727-2679-4BC0-B1D8-2C95179D66C4}"/>
                </a:ext>
              </a:extLst>
            </p:cNvPr>
            <p:cNvCxnSpPr>
              <a:cxnSpLocks/>
            </p:cNvCxnSpPr>
            <p:nvPr/>
          </p:nvCxnSpPr>
          <p:spPr>
            <a:xfrm flipH="1" flipV="1">
              <a:off x="705130" y="5557616"/>
              <a:ext cx="432000" cy="252000"/>
            </a:xfrm>
            <a:prstGeom prst="line">
              <a:avLst/>
            </a:prstGeom>
            <a:ln w="9525">
              <a:solidFill>
                <a:srgbClr val="9E0000"/>
              </a:solidFill>
            </a:ln>
          </p:spPr>
          <p:style>
            <a:lnRef idx="1">
              <a:schemeClr val="accent2"/>
            </a:lnRef>
            <a:fillRef idx="0">
              <a:schemeClr val="accent2"/>
            </a:fillRef>
            <a:effectRef idx="0">
              <a:schemeClr val="accent2"/>
            </a:effectRef>
            <a:fontRef idx="minor">
              <a:schemeClr val="tx1"/>
            </a:fontRef>
          </p:style>
        </p:cxnSp>
      </p:grpSp>
      <p:sp>
        <p:nvSpPr>
          <p:cNvPr id="112" name="文本框 111">
            <a:extLst>
              <a:ext uri="{FF2B5EF4-FFF2-40B4-BE49-F238E27FC236}">
                <a16:creationId xmlns:a16="http://schemas.microsoft.com/office/drawing/2014/main" id="{19D3B481-979F-4F5C-90C4-BCA8F26B3C1D}"/>
              </a:ext>
            </a:extLst>
          </p:cNvPr>
          <p:cNvSpPr txBox="1"/>
          <p:nvPr/>
        </p:nvSpPr>
        <p:spPr>
          <a:xfrm>
            <a:off x="6225541" y="5438441"/>
            <a:ext cx="2416142" cy="1128001"/>
          </a:xfrm>
          <a:prstGeom prst="rect">
            <a:avLst/>
          </a:prstGeom>
          <a:noFill/>
          <a:ln>
            <a:solidFill>
              <a:srgbClr val="9E0000"/>
            </a:solidFill>
          </a:ln>
        </p:spPr>
        <p:txBody>
          <a:bodyPr wrap="square" rtlCol="0">
            <a:spAutoFit/>
          </a:bodyPr>
          <a:lstStyle/>
          <a:p>
            <a:pPr>
              <a:lnSpc>
                <a:spcPct val="90000"/>
              </a:lnSpc>
              <a:spcAft>
                <a:spcPts val="300"/>
              </a:spcAft>
            </a:pPr>
            <a:r>
              <a:rPr lang="zh-CN" altLang="en-US" dirty="0">
                <a:solidFill>
                  <a:srgbClr val="9E0000"/>
                </a:solidFill>
              </a:rPr>
              <a:t>约束</a:t>
            </a:r>
            <a:r>
              <a:rPr lang="en-US" altLang="zh-CN" dirty="0">
                <a:solidFill>
                  <a:srgbClr val="9E0000"/>
                </a:solidFill>
              </a:rPr>
              <a:t>1</a:t>
            </a:r>
            <a:r>
              <a:rPr lang="zh-CN" altLang="en-US" dirty="0"/>
              <a:t>：二分图顶点度数严格符合倾斜分布。</a:t>
            </a:r>
            <a:endParaRPr lang="en-US" altLang="zh-CN" dirty="0"/>
          </a:p>
          <a:p>
            <a:pPr>
              <a:lnSpc>
                <a:spcPct val="90000"/>
              </a:lnSpc>
              <a:spcAft>
                <a:spcPts val="300"/>
              </a:spcAft>
            </a:pPr>
            <a:r>
              <a:rPr lang="zh-CN" altLang="en-US" dirty="0">
                <a:solidFill>
                  <a:srgbClr val="9E0000"/>
                </a:solidFill>
              </a:rPr>
              <a:t>约束</a:t>
            </a:r>
            <a:r>
              <a:rPr lang="en-US" altLang="zh-CN" dirty="0">
                <a:solidFill>
                  <a:srgbClr val="9E0000"/>
                </a:solidFill>
              </a:rPr>
              <a:t>2</a:t>
            </a:r>
            <a:r>
              <a:rPr lang="zh-CN" altLang="en-US" dirty="0"/>
              <a:t>：限制输出二分图的顶点数量 </a:t>
            </a:r>
            <a:r>
              <a:rPr lang="en-US" altLang="zh-CN" dirty="0">
                <a:solidFill>
                  <a:srgbClr val="9E0000"/>
                </a:solidFill>
              </a:rPr>
              <a:t>…</a:t>
            </a:r>
          </a:p>
        </p:txBody>
      </p:sp>
      <p:grpSp>
        <p:nvGrpSpPr>
          <p:cNvPr id="14" name="组合 13">
            <a:extLst>
              <a:ext uri="{FF2B5EF4-FFF2-40B4-BE49-F238E27FC236}">
                <a16:creationId xmlns:a16="http://schemas.microsoft.com/office/drawing/2014/main" id="{1ED9D9F4-1413-47B0-869C-5B72055182A0}"/>
              </a:ext>
            </a:extLst>
          </p:cNvPr>
          <p:cNvGrpSpPr/>
          <p:nvPr/>
        </p:nvGrpSpPr>
        <p:grpSpPr>
          <a:xfrm>
            <a:off x="8864847" y="1970853"/>
            <a:ext cx="2458678" cy="3388550"/>
            <a:chOff x="9278156" y="1877717"/>
            <a:chExt cx="2458678" cy="3388550"/>
          </a:xfrm>
        </p:grpSpPr>
        <p:sp>
          <p:nvSpPr>
            <p:cNvPr id="71" name="矩形 70">
              <a:extLst>
                <a:ext uri="{FF2B5EF4-FFF2-40B4-BE49-F238E27FC236}">
                  <a16:creationId xmlns:a16="http://schemas.microsoft.com/office/drawing/2014/main" id="{DD7E4DC6-BD96-4D49-BE43-0B17752B890C}"/>
                </a:ext>
              </a:extLst>
            </p:cNvPr>
            <p:cNvSpPr/>
            <p:nvPr/>
          </p:nvSpPr>
          <p:spPr>
            <a:xfrm>
              <a:off x="9278156" y="1877717"/>
              <a:ext cx="2458678" cy="3388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7BB95BA9-D03C-4F36-9B98-A47F4A77095E}"/>
                </a:ext>
              </a:extLst>
            </p:cNvPr>
            <p:cNvSpPr/>
            <p:nvPr/>
          </p:nvSpPr>
          <p:spPr>
            <a:xfrm>
              <a:off x="9431488" y="1953066"/>
              <a:ext cx="2212460" cy="830997"/>
            </a:xfrm>
            <a:prstGeom prst="rect">
              <a:avLst/>
            </a:prstGeom>
          </p:spPr>
          <p:txBody>
            <a:bodyPr wrap="square">
              <a:spAutoFit/>
            </a:bodyPr>
            <a:lstStyle/>
            <a:p>
              <a:pPr>
                <a:defRPr/>
              </a:pPr>
              <a:r>
                <a:rPr lang="zh-CN" altLang="en-US" sz="2400" dirty="0">
                  <a:solidFill>
                    <a:srgbClr val="034C9C"/>
                  </a:solidFill>
                  <a:latin typeface="黑体" panose="02010609060101010101" pitchFamily="49" charset="-122"/>
                  <a:ea typeface="黑体" panose="02010609060101010101" pitchFamily="49" charset="-122"/>
                </a:rPr>
                <a:t>基于集合枚举树的枚举方法</a:t>
              </a:r>
              <a:endParaRPr lang="en-US" altLang="zh-CN" sz="2400" dirty="0">
                <a:solidFill>
                  <a:srgbClr val="034C9C"/>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ECB78D3D-1A17-4169-ADF3-B431B003C3F3}"/>
                </a:ext>
              </a:extLst>
            </p:cNvPr>
            <p:cNvSpPr txBox="1"/>
            <p:nvPr/>
          </p:nvSpPr>
          <p:spPr>
            <a:xfrm>
              <a:off x="9431488" y="2670101"/>
              <a:ext cx="2068395" cy="258372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利用集合枚举树完整且无冗余地产生所有潜在的二分团，并输出其中的极大二分团。</a:t>
              </a:r>
              <a:r>
                <a:rPr lang="zh-CN" altLang="en-US" dirty="0">
                  <a:solidFill>
                    <a:srgbClr val="FF0000"/>
                  </a:solidFill>
                  <a:latin typeface="微软雅黑" panose="020B0503020204020204" pitchFamily="34" charset="-122"/>
                  <a:ea typeface="微软雅黑" panose="020B0503020204020204" pitchFamily="34" charset="-122"/>
                </a:rPr>
                <a:t>此类方法是目前主流且最高效的求解方法。</a:t>
              </a:r>
            </a:p>
          </p:txBody>
        </p:sp>
      </p:grpSp>
      <p:sp>
        <p:nvSpPr>
          <p:cNvPr id="97" name="矩形: 圆角 96">
            <a:extLst>
              <a:ext uri="{FF2B5EF4-FFF2-40B4-BE49-F238E27FC236}">
                <a16:creationId xmlns:a16="http://schemas.microsoft.com/office/drawing/2014/main" id="{1D012C69-61B1-4C19-B38B-02010A0D0CD2}"/>
              </a:ext>
            </a:extLst>
          </p:cNvPr>
          <p:cNvSpPr/>
          <p:nvPr/>
        </p:nvSpPr>
        <p:spPr>
          <a:xfrm>
            <a:off x="9967079" y="554862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F9A18CCE-35C1-4C08-9005-70D01C3FD13C}"/>
              </a:ext>
            </a:extLst>
          </p:cNvPr>
          <p:cNvSpPr/>
          <p:nvPr/>
        </p:nvSpPr>
        <p:spPr>
          <a:xfrm>
            <a:off x="9643075" y="589553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圆角 100">
            <a:extLst>
              <a:ext uri="{FF2B5EF4-FFF2-40B4-BE49-F238E27FC236}">
                <a16:creationId xmlns:a16="http://schemas.microsoft.com/office/drawing/2014/main" id="{AD78B172-BAB8-4B6D-BDB3-04A3D3EE9A98}"/>
              </a:ext>
            </a:extLst>
          </p:cNvPr>
          <p:cNvSpPr/>
          <p:nvPr/>
        </p:nvSpPr>
        <p:spPr>
          <a:xfrm>
            <a:off x="10316175" y="5895532"/>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72A9DDBB-1620-41E5-80E2-B6D1F575F6A0}"/>
              </a:ext>
            </a:extLst>
          </p:cNvPr>
          <p:cNvSpPr/>
          <p:nvPr/>
        </p:nvSpPr>
        <p:spPr>
          <a:xfrm>
            <a:off x="9347939"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圆角 103">
            <a:extLst>
              <a:ext uri="{FF2B5EF4-FFF2-40B4-BE49-F238E27FC236}">
                <a16:creationId xmlns:a16="http://schemas.microsoft.com/office/drawing/2014/main" id="{C20EA0DA-9FB5-4F93-9AF9-5C712ABEFCE6}"/>
              </a:ext>
            </a:extLst>
          </p:cNvPr>
          <p:cNvSpPr/>
          <p:nvPr/>
        </p:nvSpPr>
        <p:spPr>
          <a:xfrm>
            <a:off x="9940333"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4C4A46D2-0717-4C1F-BCF1-36BD98DDB719}"/>
              </a:ext>
            </a:extLst>
          </p:cNvPr>
          <p:cNvSpPr/>
          <p:nvPr/>
        </p:nvSpPr>
        <p:spPr>
          <a:xfrm>
            <a:off x="10532727" y="6210631"/>
            <a:ext cx="433104" cy="24130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B8982A4B-C89E-4FAE-8159-190925AE0469}"/>
              </a:ext>
            </a:extLst>
          </p:cNvPr>
          <p:cNvCxnSpPr>
            <a:stCxn id="97" idx="2"/>
            <a:endCxn id="100" idx="0"/>
          </p:cNvCxnSpPr>
          <p:nvPr/>
        </p:nvCxnSpPr>
        <p:spPr>
          <a:xfrm flipH="1">
            <a:off x="9859627" y="5789930"/>
            <a:ext cx="324004"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AFAF087-06AA-4A8F-9F5B-A17C3FAE3A1F}"/>
              </a:ext>
            </a:extLst>
          </p:cNvPr>
          <p:cNvCxnSpPr>
            <a:cxnSpLocks/>
            <a:stCxn id="97" idx="2"/>
            <a:endCxn id="101" idx="0"/>
          </p:cNvCxnSpPr>
          <p:nvPr/>
        </p:nvCxnSpPr>
        <p:spPr>
          <a:xfrm>
            <a:off x="10183631" y="5789930"/>
            <a:ext cx="349096" cy="10560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3DA854F-BB27-4297-9DC3-2004B6D4DFE8}"/>
              </a:ext>
            </a:extLst>
          </p:cNvPr>
          <p:cNvCxnSpPr>
            <a:cxnSpLocks/>
            <a:stCxn id="100" idx="2"/>
            <a:endCxn id="103" idx="0"/>
          </p:cNvCxnSpPr>
          <p:nvPr/>
        </p:nvCxnSpPr>
        <p:spPr>
          <a:xfrm flipH="1">
            <a:off x="9564491" y="6136840"/>
            <a:ext cx="295136"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CB30DD1-B9D3-4A4C-847B-EBE20C3ED39D}"/>
              </a:ext>
            </a:extLst>
          </p:cNvPr>
          <p:cNvCxnSpPr>
            <a:cxnSpLocks/>
            <a:stCxn id="100" idx="2"/>
            <a:endCxn id="104" idx="0"/>
          </p:cNvCxnSpPr>
          <p:nvPr/>
        </p:nvCxnSpPr>
        <p:spPr>
          <a:xfrm>
            <a:off x="9859627" y="6136840"/>
            <a:ext cx="297258"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15C46714-11B2-455B-9683-C664A1FC94EB}"/>
              </a:ext>
            </a:extLst>
          </p:cNvPr>
          <p:cNvCxnSpPr>
            <a:cxnSpLocks/>
            <a:stCxn id="101" idx="2"/>
            <a:endCxn id="106" idx="0"/>
          </p:cNvCxnSpPr>
          <p:nvPr/>
        </p:nvCxnSpPr>
        <p:spPr>
          <a:xfrm>
            <a:off x="10532727" y="6136840"/>
            <a:ext cx="216552" cy="7379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5CEAB265-B947-4F8B-BAA2-34BD8CCFE915}"/>
              </a:ext>
            </a:extLst>
          </p:cNvPr>
          <p:cNvSpPr>
            <a:spLocks noGrp="1"/>
          </p:cNvSpPr>
          <p:nvPr>
            <p:ph type="sldNum" sz="quarter" idx="12"/>
          </p:nvPr>
        </p:nvSpPr>
        <p:spPr/>
        <p:txBody>
          <a:bodyPr/>
          <a:lstStyle/>
          <a:p>
            <a:fld id="{FBACCE8E-693F-4A26-8C07-7C954F1ED21F}" type="slidenum">
              <a:rPr lang="zh-CN" altLang="en-US" smtClean="0"/>
              <a:t>6</a:t>
            </a:fld>
            <a:endParaRPr lang="zh-CN" altLang="en-US"/>
          </a:p>
        </p:txBody>
      </p:sp>
    </p:spTree>
    <p:extLst>
      <p:ext uri="{BB962C8B-B14F-4D97-AF65-F5344CB8AC3E}">
        <p14:creationId xmlns:p14="http://schemas.microsoft.com/office/powerpoint/2010/main" val="30599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国内外研究现状</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C2D691B-7DD2-45DD-82C6-8D163D5D9047}"/>
              </a:ext>
            </a:extLst>
          </p:cNvPr>
          <p:cNvPicPr>
            <a:picLocks noChangeAspect="1"/>
          </p:cNvPicPr>
          <p:nvPr/>
        </p:nvPicPr>
        <p:blipFill>
          <a:blip r:embed="rId2"/>
          <a:stretch>
            <a:fillRect/>
          </a:stretch>
        </p:blipFill>
        <p:spPr>
          <a:xfrm>
            <a:off x="2256813" y="1391051"/>
            <a:ext cx="7678374" cy="4115013"/>
          </a:xfrm>
          <a:prstGeom prst="rect">
            <a:avLst/>
          </a:prstGeom>
        </p:spPr>
      </p:pic>
      <p:sp>
        <p:nvSpPr>
          <p:cNvPr id="82" name="内容占位符 6">
            <a:extLst>
              <a:ext uri="{FF2B5EF4-FFF2-40B4-BE49-F238E27FC236}">
                <a16:creationId xmlns:a16="http://schemas.microsoft.com/office/drawing/2014/main" id="{86F29C3F-CACC-45AB-BE40-D88D7824ABED}"/>
              </a:ext>
            </a:extLst>
          </p:cNvPr>
          <p:cNvSpPr txBox="1">
            <a:spLocks/>
          </p:cNvSpPr>
          <p:nvPr/>
        </p:nvSpPr>
        <p:spPr>
          <a:xfrm>
            <a:off x="2506356" y="5696844"/>
            <a:ext cx="7179287" cy="8659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000" dirty="0"/>
              <a:t>基于集合枚举树的方法是目前</a:t>
            </a:r>
            <a:r>
              <a:rPr lang="en-US" altLang="zh-CN" sz="2000" dirty="0"/>
              <a:t>MBE</a:t>
            </a:r>
            <a:r>
              <a:rPr lang="zh-CN" altLang="en-US" sz="2000" dirty="0"/>
              <a:t>问题的主流且最高效方法。本文所提出的方法均基于集合枚举树实现。</a:t>
            </a:r>
          </a:p>
        </p:txBody>
      </p:sp>
      <p:sp>
        <p:nvSpPr>
          <p:cNvPr id="9" name="灯片编号占位符 8">
            <a:extLst>
              <a:ext uri="{FF2B5EF4-FFF2-40B4-BE49-F238E27FC236}">
                <a16:creationId xmlns:a16="http://schemas.microsoft.com/office/drawing/2014/main" id="{51DF1A11-BD6A-4540-A907-D2FFEC82E33F}"/>
              </a:ext>
            </a:extLst>
          </p:cNvPr>
          <p:cNvSpPr>
            <a:spLocks noGrp="1"/>
          </p:cNvSpPr>
          <p:nvPr>
            <p:ph type="sldNum" sz="quarter" idx="12"/>
          </p:nvPr>
        </p:nvSpPr>
        <p:spPr/>
        <p:txBody>
          <a:bodyPr/>
          <a:lstStyle/>
          <a:p>
            <a:fld id="{FBACCE8E-693F-4A26-8C07-7C954F1ED21F}" type="slidenum">
              <a:rPr lang="zh-CN" altLang="en-US" smtClean="0"/>
              <a:t>7</a:t>
            </a:fld>
            <a:endParaRPr lang="zh-CN" altLang="en-US"/>
          </a:p>
        </p:txBody>
      </p:sp>
    </p:spTree>
    <p:extLst>
      <p:ext uri="{BB962C8B-B14F-4D97-AF65-F5344CB8AC3E}">
        <p14:creationId xmlns:p14="http://schemas.microsoft.com/office/powerpoint/2010/main" val="34136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59F25D6-2109-48F1-A3CC-2A97F0A6C50C}"/>
              </a:ext>
            </a:extLst>
          </p:cNvPr>
          <p:cNvSpPr/>
          <p:nvPr/>
        </p:nvSpPr>
        <p:spPr>
          <a:xfrm>
            <a:off x="0" y="0"/>
            <a:ext cx="12192000" cy="993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3E1A42A-C310-4BF5-B019-F2125D7C8D9E}"/>
              </a:ext>
            </a:extLst>
          </p:cNvPr>
          <p:cNvSpPr/>
          <p:nvPr/>
        </p:nvSpPr>
        <p:spPr>
          <a:xfrm>
            <a:off x="1091401" y="295237"/>
            <a:ext cx="86621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黑体" panose="02010609060101010101" pitchFamily="49" charset="-122"/>
                <a:ea typeface="黑体" panose="02010609060101010101" pitchFamily="49" charset="-122"/>
              </a:rPr>
              <a:t>绪论</a:t>
            </a:r>
            <a:r>
              <a:rPr lang="en-US" altLang="zh-CN" sz="32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400" dirty="0">
                <a:solidFill>
                  <a:schemeClr val="bg1">
                    <a:lumMod val="50000"/>
                  </a:schemeClr>
                </a:solidFill>
                <a:latin typeface="黑体" panose="02010609060101010101" pitchFamily="49" charset="-122"/>
                <a:ea typeface="黑体" panose="02010609060101010101" pitchFamily="49" charset="-122"/>
              </a:rPr>
              <a:t>研究挑战</a:t>
            </a:r>
            <a:endParaRPr lang="en-US" altLang="zh-CN" sz="3200" dirty="0">
              <a:solidFill>
                <a:schemeClr val="bg1">
                  <a:lumMod val="50000"/>
                </a:schemeClr>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257417"/>
            <a:ext cx="767552" cy="646331"/>
          </a:xfrm>
          <a:prstGeom prst="rect">
            <a:avLst/>
          </a:prstGeom>
          <a:noFill/>
        </p:spPr>
        <p:txBody>
          <a:bodyPr wrap="square" rtlCol="0">
            <a:spAutoFit/>
          </a:bodyPr>
          <a:lstStyle/>
          <a:p>
            <a:pPr algn="ctr"/>
            <a:r>
              <a:rPr lang="en-US" altLang="zh-CN" sz="3600" dirty="0">
                <a:solidFill>
                  <a:srgbClr val="034C9C"/>
                </a:solidFill>
                <a:latin typeface="宋体" panose="02010600030101010101" pitchFamily="2" charset="-122"/>
                <a:ea typeface="宋体" panose="02010600030101010101" pitchFamily="2" charset="-122"/>
              </a:rPr>
              <a:t>01</a:t>
            </a:r>
            <a:endParaRPr lang="zh-CN" altLang="en-US" sz="3600" dirty="0">
              <a:solidFill>
                <a:srgbClr val="034C9C"/>
              </a:solidFill>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316EAF16-DED4-4808-B6E4-54586996D197}"/>
              </a:ext>
            </a:extLst>
          </p:cNvPr>
          <p:cNvSpPr/>
          <p:nvPr/>
        </p:nvSpPr>
        <p:spPr>
          <a:xfrm>
            <a:off x="-10639" y="6741994"/>
            <a:ext cx="12213278" cy="116006"/>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EF0FCC6-0117-43AF-B19A-5B0BC0F940C4}"/>
              </a:ext>
            </a:extLst>
          </p:cNvPr>
          <p:cNvSpPr/>
          <p:nvPr/>
        </p:nvSpPr>
        <p:spPr>
          <a:xfrm>
            <a:off x="563675"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A58176C-B837-4917-A43B-5786FAFF8785}"/>
              </a:ext>
            </a:extLst>
          </p:cNvPr>
          <p:cNvSpPr/>
          <p:nvPr/>
        </p:nvSpPr>
        <p:spPr>
          <a:xfrm>
            <a:off x="717007"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搜索空间大，剪枝方法欠佳</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36C18E87-80A4-4E3A-BBDA-534B8BDECBDD}"/>
              </a:ext>
            </a:extLst>
          </p:cNvPr>
          <p:cNvSpPr txBox="1"/>
          <p:nvPr/>
        </p:nvSpPr>
        <p:spPr>
          <a:xfrm>
            <a:off x="703841"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现有方法均</a:t>
            </a:r>
            <a:r>
              <a:rPr lang="zh-CN" altLang="en-US" sz="2000" dirty="0">
                <a:solidFill>
                  <a:srgbClr val="045FC4"/>
                </a:solidFill>
                <a:latin typeface="微软雅黑" panose="020B0503020204020204" pitchFamily="34" charset="-122"/>
                <a:ea typeface="微软雅黑" panose="020B0503020204020204" pitchFamily="34" charset="-122"/>
              </a:rPr>
              <a:t>产生大量的无效枚举节点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，带来巨大的节点检查开销，降低计算性能。</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18CF048C-BB13-4586-B499-7B49225EBF85}"/>
              </a:ext>
            </a:extLst>
          </p:cNvPr>
          <p:cNvSpPr/>
          <p:nvPr/>
        </p:nvSpPr>
        <p:spPr>
          <a:xfrm>
            <a:off x="4402522"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9939D65-D9F8-4174-8B6B-A9E0B26DF838}"/>
              </a:ext>
            </a:extLst>
          </p:cNvPr>
          <p:cNvSpPr/>
          <p:nvPr/>
        </p:nvSpPr>
        <p:spPr>
          <a:xfrm>
            <a:off x="4555854"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计算不规则，静态结构低效</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95FB254A-862E-426C-9BB3-CB691649EDCD}"/>
              </a:ext>
            </a:extLst>
          </p:cNvPr>
          <p:cNvSpPr txBox="1"/>
          <p:nvPr/>
        </p:nvSpPr>
        <p:spPr>
          <a:xfrm>
            <a:off x="4542688" y="2436246"/>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现有方法采用</a:t>
            </a:r>
            <a:r>
              <a:rPr lang="zh-CN" altLang="en-US" sz="2000" dirty="0">
                <a:solidFill>
                  <a:srgbClr val="045FC4"/>
                </a:solidFill>
                <a:latin typeface="微软雅黑" panose="020B0503020204020204" pitchFamily="34" charset="-122"/>
                <a:ea typeface="微软雅黑" panose="020B0503020204020204" pitchFamily="34" charset="-122"/>
              </a:rPr>
              <a:t>固定的数据结构</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（存储顶点的邻居信息，未能充分发挥不同数据结构的优势。</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EAF0CD07-CFF7-498D-8980-F8603CC87199}"/>
              </a:ext>
            </a:extLst>
          </p:cNvPr>
          <p:cNvSpPr/>
          <p:nvPr/>
        </p:nvSpPr>
        <p:spPr>
          <a:xfrm>
            <a:off x="8241369" y="1268117"/>
            <a:ext cx="3220926" cy="3073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F0BDDEE-0B16-42D3-9079-6208F35A024C}"/>
              </a:ext>
            </a:extLst>
          </p:cNvPr>
          <p:cNvSpPr/>
          <p:nvPr/>
        </p:nvSpPr>
        <p:spPr>
          <a:xfrm>
            <a:off x="8394701" y="1343466"/>
            <a:ext cx="2940593" cy="830997"/>
          </a:xfrm>
          <a:prstGeom prst="rect">
            <a:avLst/>
          </a:prstGeom>
        </p:spPr>
        <p:txBody>
          <a:bodyPr wrap="square">
            <a:spAutoFit/>
          </a:bodyPr>
          <a:lstStyle/>
          <a:p>
            <a:pPr>
              <a:defRPr/>
            </a:pPr>
            <a:r>
              <a:rPr lang="zh-CN" altLang="en-US" sz="2400" dirty="0">
                <a:solidFill>
                  <a:srgbClr val="045FC4"/>
                </a:solidFill>
                <a:latin typeface="黑体" panose="02010609060101010101" pitchFamily="49" charset="-122"/>
                <a:ea typeface="黑体" panose="02010609060101010101" pitchFamily="49" charset="-122"/>
              </a:rPr>
              <a:t>负载不均匀，并行扩展性差</a:t>
            </a:r>
            <a:endParaRPr lang="en-US" altLang="zh-CN" sz="2400" dirty="0">
              <a:solidFill>
                <a:srgbClr val="045FC4"/>
              </a:solidFill>
              <a:latin typeface="黑体" panose="02010609060101010101" pitchFamily="49" charset="-122"/>
              <a:ea typeface="黑体" panose="02010609060101010101" pitchFamily="49" charset="-122"/>
            </a:endParaRPr>
          </a:p>
        </p:txBody>
      </p:sp>
      <p:sp>
        <p:nvSpPr>
          <p:cNvPr id="101" name="文本框 100">
            <a:extLst>
              <a:ext uri="{FF2B5EF4-FFF2-40B4-BE49-F238E27FC236}">
                <a16:creationId xmlns:a16="http://schemas.microsoft.com/office/drawing/2014/main" id="{68D38F19-3B29-40A0-A0F0-1254EB5560FD}"/>
              </a:ext>
            </a:extLst>
          </p:cNvPr>
          <p:cNvSpPr txBox="1"/>
          <p:nvPr/>
        </p:nvSpPr>
        <p:spPr>
          <a:xfrm>
            <a:off x="8381535" y="2431165"/>
            <a:ext cx="2940593" cy="1653786"/>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极大二分团枚举问题产生的</a:t>
            </a:r>
            <a:r>
              <a:rPr lang="zh-CN" altLang="en-US" sz="2000" dirty="0">
                <a:solidFill>
                  <a:srgbClr val="045FC4"/>
                </a:solidFill>
                <a:latin typeface="微软雅黑" panose="020B0503020204020204" pitchFamily="34" charset="-122"/>
                <a:ea typeface="微软雅黑" panose="020B0503020204020204" pitchFamily="34" charset="-122"/>
              </a:rPr>
              <a:t>枚举树不平衡</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。计算任务难以均匀划分，并行扩展能力差。</a:t>
            </a:r>
            <a:endParaRPr lang="zh-CN" altLang="en-US" sz="2000" dirty="0">
              <a:solidFill>
                <a:srgbClr val="9E00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0F0E712-6E4F-408A-AE76-BC15D6622143}"/>
              </a:ext>
            </a:extLst>
          </p:cNvPr>
          <p:cNvSpPr txBox="1"/>
          <p:nvPr/>
        </p:nvSpPr>
        <p:spPr>
          <a:xfrm>
            <a:off x="1364512" y="4464464"/>
            <a:ext cx="1619250" cy="523220"/>
          </a:xfrm>
          <a:prstGeom prst="rect">
            <a:avLst/>
          </a:prstGeom>
          <a:noFill/>
        </p:spPr>
        <p:txBody>
          <a:bodyPr wrap="square" rtlCol="0">
            <a:spAutoFit/>
          </a:bodyPr>
          <a:lstStyle/>
          <a:p>
            <a:r>
              <a:rPr lang="zh-CN" altLang="en-US" sz="2800" dirty="0"/>
              <a:t>剪枝算法</a:t>
            </a:r>
          </a:p>
        </p:txBody>
      </p:sp>
      <p:sp>
        <p:nvSpPr>
          <p:cNvPr id="103" name="文本框 102">
            <a:extLst>
              <a:ext uri="{FF2B5EF4-FFF2-40B4-BE49-F238E27FC236}">
                <a16:creationId xmlns:a16="http://schemas.microsoft.com/office/drawing/2014/main" id="{BF7542D3-2251-4F42-ABDB-F1C85F5B18FD}"/>
              </a:ext>
            </a:extLst>
          </p:cNvPr>
          <p:cNvSpPr txBox="1"/>
          <p:nvPr/>
        </p:nvSpPr>
        <p:spPr>
          <a:xfrm>
            <a:off x="5203359" y="4473336"/>
            <a:ext cx="1619250" cy="523220"/>
          </a:xfrm>
          <a:prstGeom prst="rect">
            <a:avLst/>
          </a:prstGeom>
          <a:noFill/>
        </p:spPr>
        <p:txBody>
          <a:bodyPr wrap="square" rtlCol="0">
            <a:spAutoFit/>
          </a:bodyPr>
          <a:lstStyle/>
          <a:p>
            <a:r>
              <a:rPr lang="zh-CN" altLang="en-US" sz="2800" dirty="0"/>
              <a:t>数据结构</a:t>
            </a:r>
          </a:p>
        </p:txBody>
      </p:sp>
      <p:sp>
        <p:nvSpPr>
          <p:cNvPr id="104" name="文本框 103">
            <a:extLst>
              <a:ext uri="{FF2B5EF4-FFF2-40B4-BE49-F238E27FC236}">
                <a16:creationId xmlns:a16="http://schemas.microsoft.com/office/drawing/2014/main" id="{AAF7ED66-E2FD-4549-80AF-13C15EAD89C5}"/>
              </a:ext>
            </a:extLst>
          </p:cNvPr>
          <p:cNvSpPr txBox="1"/>
          <p:nvPr/>
        </p:nvSpPr>
        <p:spPr>
          <a:xfrm>
            <a:off x="8943975" y="4473336"/>
            <a:ext cx="1619250" cy="523220"/>
          </a:xfrm>
          <a:prstGeom prst="rect">
            <a:avLst/>
          </a:prstGeom>
          <a:noFill/>
        </p:spPr>
        <p:txBody>
          <a:bodyPr wrap="square" rtlCol="0">
            <a:spAutoFit/>
          </a:bodyPr>
          <a:lstStyle/>
          <a:p>
            <a:r>
              <a:rPr lang="zh-CN" altLang="en-US" sz="2800" dirty="0"/>
              <a:t>并行扩展</a:t>
            </a:r>
          </a:p>
        </p:txBody>
      </p:sp>
      <p:sp>
        <p:nvSpPr>
          <p:cNvPr id="3" name="文本框 2">
            <a:extLst>
              <a:ext uri="{FF2B5EF4-FFF2-40B4-BE49-F238E27FC236}">
                <a16:creationId xmlns:a16="http://schemas.microsoft.com/office/drawing/2014/main" id="{0453B8A9-4D8F-4FB1-B64D-EA27EB839ABD}"/>
              </a:ext>
            </a:extLst>
          </p:cNvPr>
          <p:cNvSpPr txBox="1"/>
          <p:nvPr/>
        </p:nvSpPr>
        <p:spPr>
          <a:xfrm>
            <a:off x="703842" y="5181600"/>
            <a:ext cx="10864382" cy="1384995"/>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现有方法在剪枝算法、数据结构以及并行扩展等方面面临挑战，导致对于包含</a:t>
            </a:r>
            <a:r>
              <a:rPr lang="zh-CN" altLang="en-US" sz="2800" dirty="0">
                <a:solidFill>
                  <a:srgbClr val="1019FE"/>
                </a:solidFill>
                <a:latin typeface="仿宋" panose="02010609060101010101" pitchFamily="49" charset="-122"/>
                <a:ea typeface="仿宋" panose="02010609060101010101" pitchFamily="49" charset="-122"/>
              </a:rPr>
              <a:t>数千万个极大二分团规模</a:t>
            </a:r>
            <a:r>
              <a:rPr lang="zh-CN" altLang="en-US" sz="2800" dirty="0">
                <a:latin typeface="仿宋" panose="02010609060101010101" pitchFamily="49" charset="-122"/>
                <a:ea typeface="仿宋" panose="02010609060101010101" pitchFamily="49" charset="-122"/>
              </a:rPr>
              <a:t>的小二分图，需要数小时才能完成枚举，</a:t>
            </a:r>
            <a:r>
              <a:rPr lang="zh-CN" altLang="en-US" sz="2800" dirty="0">
                <a:solidFill>
                  <a:srgbClr val="FF0000"/>
                </a:solidFill>
                <a:latin typeface="仿宋" panose="02010609060101010101" pitchFamily="49" charset="-122"/>
                <a:ea typeface="仿宋" panose="02010609060101010101" pitchFamily="49" charset="-122"/>
              </a:rPr>
              <a:t>难以适应大规模二分图的应用场景</a:t>
            </a:r>
            <a:r>
              <a:rPr lang="zh-CN" altLang="en-US" sz="2800" dirty="0">
                <a:latin typeface="仿宋" panose="02010609060101010101" pitchFamily="49" charset="-122"/>
                <a:ea typeface="仿宋" panose="02010609060101010101" pitchFamily="49" charset="-122"/>
              </a:rPr>
              <a:t>。</a:t>
            </a:r>
          </a:p>
        </p:txBody>
      </p:sp>
      <p:sp>
        <p:nvSpPr>
          <p:cNvPr id="17" name="灯片编号占位符 16">
            <a:extLst>
              <a:ext uri="{FF2B5EF4-FFF2-40B4-BE49-F238E27FC236}">
                <a16:creationId xmlns:a16="http://schemas.microsoft.com/office/drawing/2014/main" id="{4C5DC6AE-98FE-4904-814A-28873F206ED3}"/>
              </a:ext>
            </a:extLst>
          </p:cNvPr>
          <p:cNvSpPr>
            <a:spLocks noGrp="1"/>
          </p:cNvSpPr>
          <p:nvPr>
            <p:ph type="sldNum" sz="quarter" idx="12"/>
          </p:nvPr>
        </p:nvSpPr>
        <p:spPr/>
        <p:txBody>
          <a:bodyPr/>
          <a:lstStyle/>
          <a:p>
            <a:fld id="{FBACCE8E-693F-4A26-8C07-7C954F1ED21F}" type="slidenum">
              <a:rPr lang="zh-CN" altLang="en-US" smtClean="0"/>
              <a:t>8</a:t>
            </a:fld>
            <a:endParaRPr lang="zh-CN" altLang="en-US"/>
          </a:p>
        </p:txBody>
      </p:sp>
    </p:spTree>
    <p:extLst>
      <p:ext uri="{BB962C8B-B14F-4D97-AF65-F5344CB8AC3E}">
        <p14:creationId xmlns:p14="http://schemas.microsoft.com/office/powerpoint/2010/main" val="7032226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4632</TotalTime>
  <Words>4808</Words>
  <Application>Microsoft Office PowerPoint</Application>
  <PresentationFormat>宽屏</PresentationFormat>
  <Paragraphs>504</Paragraphs>
  <Slides>50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等线 Light</vt:lpstr>
      <vt:lpstr>微软雅黑</vt:lpstr>
      <vt:lpstr>楷体</vt:lpstr>
      <vt:lpstr>Wingdings</vt:lpstr>
      <vt:lpstr>黑体</vt:lpstr>
      <vt:lpstr>等线</vt:lpstr>
      <vt:lpstr>仿宋</vt:lpstr>
      <vt:lpstr>新宋体</vt:lpstr>
      <vt:lpstr>Times New Roman</vt:lpstr>
      <vt:lpstr>Cambria Math</vt:lpstr>
      <vt:lpstr>Arial</vt:lpstr>
      <vt:lpstr>Arial Narrow</vt:lpstr>
      <vt:lpstr>宋体</vt:lpstr>
      <vt:lpstr>华光超粗黑_CNKI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Sunnyday</dc:creator>
  <cp:lastModifiedBy>Sunnyday</cp:lastModifiedBy>
  <cp:revision>164</cp:revision>
  <dcterms:created xsi:type="dcterms:W3CDTF">2018-05-06T14:00:30Z</dcterms:created>
  <dcterms:modified xsi:type="dcterms:W3CDTF">2024-06-03T13:56:20Z</dcterms:modified>
</cp:coreProperties>
</file>